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36"/>
  </p:notesMasterIdLst>
  <p:handoutMasterIdLst>
    <p:handoutMasterId r:id="rId37"/>
  </p:handoutMasterIdLst>
  <p:sldIdLst>
    <p:sldId id="1719" r:id="rId4"/>
    <p:sldId id="3128" r:id="rId5"/>
    <p:sldId id="3219" r:id="rId6"/>
    <p:sldId id="3225" r:id="rId7"/>
    <p:sldId id="3228" r:id="rId8"/>
    <p:sldId id="3227" r:id="rId9"/>
    <p:sldId id="3229" r:id="rId10"/>
    <p:sldId id="3220" r:id="rId11"/>
    <p:sldId id="3221" r:id="rId12"/>
    <p:sldId id="3226" r:id="rId13"/>
    <p:sldId id="3231" r:id="rId14"/>
    <p:sldId id="3232" r:id="rId15"/>
    <p:sldId id="3222" r:id="rId16"/>
    <p:sldId id="3233" r:id="rId17"/>
    <p:sldId id="3223" r:id="rId18"/>
    <p:sldId id="3234" r:id="rId19"/>
    <p:sldId id="3224" r:id="rId20"/>
    <p:sldId id="3235" r:id="rId21"/>
    <p:sldId id="3236" r:id="rId22"/>
    <p:sldId id="3237" r:id="rId23"/>
    <p:sldId id="3239" r:id="rId24"/>
    <p:sldId id="3218" r:id="rId25"/>
    <p:sldId id="1896" r:id="rId26"/>
    <p:sldId id="3136" r:id="rId27"/>
    <p:sldId id="3142" r:id="rId28"/>
    <p:sldId id="3137" r:id="rId29"/>
    <p:sldId id="3238" r:id="rId30"/>
    <p:sldId id="3240" r:id="rId31"/>
    <p:sldId id="3241" r:id="rId32"/>
    <p:sldId id="3242" r:id="rId33"/>
    <p:sldId id="689" r:id="rId34"/>
    <p:sldId id="1884"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1719"/>
            <p14:sldId id="3128"/>
            <p14:sldId id="3219"/>
            <p14:sldId id="3225"/>
            <p14:sldId id="3228"/>
            <p14:sldId id="3227"/>
            <p14:sldId id="3229"/>
            <p14:sldId id="3220"/>
            <p14:sldId id="3221"/>
            <p14:sldId id="3226"/>
            <p14:sldId id="3231"/>
            <p14:sldId id="3232"/>
            <p14:sldId id="3222"/>
            <p14:sldId id="3233"/>
            <p14:sldId id="3223"/>
            <p14:sldId id="3234"/>
            <p14:sldId id="3224"/>
            <p14:sldId id="3235"/>
            <p14:sldId id="3236"/>
            <p14:sldId id="3237"/>
            <p14:sldId id="3239"/>
            <p14:sldId id="3218"/>
            <p14:sldId id="1896"/>
            <p14:sldId id="3136"/>
            <p14:sldId id="3142"/>
            <p14:sldId id="3137"/>
            <p14:sldId id="3238"/>
            <p14:sldId id="3240"/>
            <p14:sldId id="3241"/>
            <p14:sldId id="3242"/>
          </p14:sldIdLst>
        </p14:section>
        <p14:section name="Lab Content" id="{DED81072-52AB-4250-8920-201B3C5D2D2E}">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BD6EF"/>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80521" autoAdjust="0"/>
  </p:normalViewPr>
  <p:slideViewPr>
    <p:cSldViewPr snapToGrid="0">
      <p:cViewPr varScale="1">
        <p:scale>
          <a:sx n="73" d="100"/>
          <a:sy n="73" d="100"/>
        </p:scale>
        <p:origin x="1027" y="65"/>
      </p:cViewPr>
      <p:guideLst/>
    </p:cSldViewPr>
  </p:slideViewPr>
  <p:outlineViewPr>
    <p:cViewPr>
      <p:scale>
        <a:sx n="33" d="100"/>
        <a:sy n="33" d="100"/>
      </p:scale>
      <p:origin x="0" y="-162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11/6/2020 11:09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11/6/2020 11:04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14065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34952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11056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B5A647D-94E6-4F9B-90FB-286B79F41463}"/>
              </a:ext>
            </a:extLst>
          </p:cNvPr>
          <p:cNvSpPr>
            <a:spLocks noGrp="1"/>
          </p:cNvSpPr>
          <p:nvPr>
            <p:ph type="body" idx="1"/>
          </p:nvPr>
        </p:nvSpPr>
        <p:spPr/>
        <p:txBody>
          <a:bodyPr/>
          <a:lstStyle/>
          <a:p>
            <a:r>
              <a:rPr lang="en-US" sz="882" b="0" i="0" u="none" strike="noStrike" kern="1200" baseline="0" dirty="0">
                <a:solidFill>
                  <a:schemeClr val="tx1"/>
                </a:solidFill>
                <a:latin typeface="Segoe UI Light" pitchFamily="34" charset="0"/>
                <a:ea typeface="+mn-ea"/>
                <a:cs typeface="+mn-cs"/>
              </a:rPr>
              <a:t>In theory, we could keep improving scalability and performance further and further without end. </a:t>
            </a:r>
            <a:r>
              <a:rPr lang="en-US" sz="882" b="0" i="0" u="sng" strike="noStrike" kern="1200" baseline="0" dirty="0">
                <a:solidFill>
                  <a:schemeClr val="tx1"/>
                </a:solidFill>
                <a:latin typeface="Segoe UI Light" pitchFamily="34" charset="0"/>
                <a:ea typeface="+mn-ea"/>
                <a:cs typeface="+mn-cs"/>
              </a:rPr>
              <a:t>At some point, however, more improvement is prohibitively expensive</a:t>
            </a:r>
            <a:r>
              <a:rPr lang="en-US" sz="882" b="0" i="0" u="none" strike="noStrike" kern="1200" baseline="0" dirty="0">
                <a:solidFill>
                  <a:schemeClr val="tx1"/>
                </a:solidFill>
                <a:latin typeface="Segoe UI Light" pitchFamily="34" charset="0"/>
                <a:ea typeface="+mn-ea"/>
                <a:cs typeface="+mn-cs"/>
              </a:rPr>
              <a:t>, difficult, and doesn't have enough business impact to be worthwhile. </a:t>
            </a:r>
          </a:p>
          <a:p>
            <a:r>
              <a:rPr lang="en-US" sz="882" b="0" i="0" u="none" strike="noStrike" kern="1200" baseline="0" dirty="0">
                <a:solidFill>
                  <a:schemeClr val="tx1"/>
                </a:solidFill>
                <a:latin typeface="Segoe UI Light" pitchFamily="34" charset="0"/>
                <a:ea typeface="+mn-ea"/>
                <a:cs typeface="+mn-cs"/>
              </a:rPr>
              <a:t>Our </a:t>
            </a:r>
            <a:r>
              <a:rPr lang="en-US" sz="882" b="1" i="0" u="none" strike="noStrike" kern="1200" baseline="0" dirty="0">
                <a:solidFill>
                  <a:schemeClr val="tx1"/>
                </a:solidFill>
                <a:latin typeface="Segoe UI Light" pitchFamily="34" charset="0"/>
                <a:ea typeface="+mn-ea"/>
                <a:cs typeface="+mn-cs"/>
              </a:rPr>
              <a:t>non-functional requirements </a:t>
            </a:r>
            <a:r>
              <a:rPr lang="en-US" sz="882" b="0" i="0" u="none" strike="noStrike" kern="1200" baseline="0" dirty="0">
                <a:solidFill>
                  <a:schemeClr val="tx1"/>
                </a:solidFill>
                <a:latin typeface="Segoe UI Light" pitchFamily="34" charset="0"/>
                <a:ea typeface="+mn-ea"/>
                <a:cs typeface="+mn-cs"/>
              </a:rPr>
              <a:t>help us find that point. These particular requirements don't tell us what our app must </a:t>
            </a:r>
            <a:r>
              <a:rPr lang="en-US" sz="882" b="0" i="1" u="none" strike="noStrike" kern="1200" baseline="0" dirty="0">
                <a:solidFill>
                  <a:schemeClr val="tx1"/>
                </a:solidFill>
                <a:latin typeface="Segoe UI Light" pitchFamily="34" charset="0"/>
                <a:ea typeface="+mn-ea"/>
                <a:cs typeface="+mn-cs"/>
              </a:rPr>
              <a:t>do</a:t>
            </a:r>
            <a:r>
              <a:rPr lang="en-US" sz="882" b="0" i="0" u="none" strike="noStrike" kern="1200" baseline="0" dirty="0">
                <a:solidFill>
                  <a:schemeClr val="tx1"/>
                </a:solidFill>
                <a:latin typeface="Segoe UI Light" pitchFamily="34" charset="0"/>
                <a:ea typeface="+mn-ea"/>
                <a:cs typeface="+mn-cs"/>
              </a:rPr>
              <a:t>. Instead, they tell us what quality levels it must meet. </a:t>
            </a:r>
          </a:p>
          <a:p>
            <a:r>
              <a:rPr lang="en-US" sz="882" b="0" i="0" u="none" strike="noStrike" kern="1200" baseline="0" dirty="0">
                <a:solidFill>
                  <a:schemeClr val="tx1"/>
                </a:solidFill>
                <a:latin typeface="Segoe UI Light" pitchFamily="34" charset="0"/>
                <a:ea typeface="+mn-ea"/>
                <a:cs typeface="+mn-cs"/>
              </a:rPr>
              <a:t>As examples, we can define these non-functional requirements to tell us: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How fast a transaction must return under a given load.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How many simultaneous connections we need to support before we start returning errors.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In the event of server failure, what is the maximum amount of time our application is allowed be down before a back-up is online. </a:t>
            </a:r>
          </a:p>
          <a:p>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Defining these requirements in advance of building your solution is critical to ensure that the application meets expectations but doesn't require more effort or expend more money than necessary. We can also plan our monitoring and operations rules around these non-functional requirements </a:t>
            </a:r>
          </a:p>
          <a:p>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One way we make performance part of our </a:t>
            </a:r>
            <a:r>
              <a:rPr lang="en-US" sz="882" b="0" i="0" u="sng" strike="noStrike" kern="1200" baseline="0" dirty="0">
                <a:solidFill>
                  <a:schemeClr val="tx1"/>
                </a:solidFill>
                <a:latin typeface="Segoe UI Light" pitchFamily="34" charset="0"/>
                <a:ea typeface="+mn-ea"/>
                <a:cs typeface="+mn-cs"/>
              </a:rPr>
              <a:t>DevOps</a:t>
            </a:r>
            <a:r>
              <a:rPr lang="en-US" sz="882" b="0" i="0" u="none" strike="noStrike" kern="1200" baseline="0" dirty="0">
                <a:solidFill>
                  <a:schemeClr val="tx1"/>
                </a:solidFill>
                <a:latin typeface="Segoe UI Light" pitchFamily="34" charset="0"/>
                <a:ea typeface="+mn-ea"/>
                <a:cs typeface="+mn-cs"/>
              </a:rPr>
              <a:t> process is to </a:t>
            </a:r>
            <a:r>
              <a:rPr lang="en-US" sz="882" b="0" i="0" u="sng" strike="noStrike" kern="1200" baseline="0" dirty="0">
                <a:solidFill>
                  <a:schemeClr val="tx1"/>
                </a:solidFill>
                <a:latin typeface="Segoe UI Light" pitchFamily="34" charset="0"/>
                <a:ea typeface="+mn-ea"/>
                <a:cs typeface="+mn-cs"/>
              </a:rPr>
              <a:t>carry out performance or load tests </a:t>
            </a:r>
            <a:r>
              <a:rPr lang="en-US" sz="882" b="0" i="0" u="none" strike="noStrike" kern="1200" baseline="0" dirty="0">
                <a:solidFill>
                  <a:schemeClr val="tx1"/>
                </a:solidFill>
                <a:latin typeface="Segoe UI Light" pitchFamily="34" charset="0"/>
                <a:ea typeface="+mn-ea"/>
                <a:cs typeface="+mn-cs"/>
              </a:rPr>
              <a:t>to validate that the application meets the non-functional requirements prior to a deployment into production </a:t>
            </a:r>
          </a:p>
          <a:p>
            <a:endParaRPr lang="en-US" sz="882" b="0" i="0" u="none" strike="noStrike" kern="1200" baseline="0" dirty="0">
              <a:solidFill>
                <a:schemeClr val="tx1"/>
              </a:solidFill>
              <a:latin typeface="Segoe UI Light" pitchFamily="34" charset="0"/>
              <a:ea typeface="+mn-ea"/>
              <a:cs typeface="+mn-cs"/>
            </a:endParaRPr>
          </a:p>
          <a:p>
            <a:r>
              <a:rPr lang="en-US" sz="882" b="0" i="0" u="sng" strike="noStrike" kern="1200" baseline="0" dirty="0">
                <a:solidFill>
                  <a:schemeClr val="tx1"/>
                </a:solidFill>
                <a:latin typeface="Segoe UI Light" pitchFamily="34" charset="0"/>
                <a:ea typeface="+mn-ea"/>
                <a:cs typeface="+mn-cs"/>
              </a:rPr>
              <a:t>Azure Monitor </a:t>
            </a:r>
            <a:r>
              <a:rPr lang="en-US" sz="882" b="0" i="0" u="none" strike="noStrike" kern="1200" baseline="0" dirty="0">
                <a:solidFill>
                  <a:schemeClr val="tx1"/>
                </a:solidFill>
                <a:latin typeface="Segoe UI Light" pitchFamily="34" charset="0"/>
                <a:ea typeface="+mn-ea"/>
                <a:cs typeface="+mn-cs"/>
              </a:rPr>
              <a:t>provides us with a range of features including: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Azure </a:t>
            </a:r>
            <a:r>
              <a:rPr lang="en-US" sz="882" b="0" i="0" u="sng" strike="noStrike" kern="1200" baseline="0" dirty="0">
                <a:solidFill>
                  <a:schemeClr val="tx1"/>
                </a:solidFill>
                <a:latin typeface="Segoe UI Light" pitchFamily="34" charset="0"/>
                <a:ea typeface="+mn-ea"/>
                <a:cs typeface="+mn-cs"/>
              </a:rPr>
              <a:t>alerts</a:t>
            </a:r>
            <a:r>
              <a:rPr lang="en-US" sz="882" b="0" i="0" u="none" strike="noStrike" kern="1200" baseline="0" dirty="0">
                <a:solidFill>
                  <a:schemeClr val="tx1"/>
                </a:solidFill>
                <a:latin typeface="Segoe UI Light" pitchFamily="34" charset="0"/>
                <a:ea typeface="+mn-ea"/>
                <a:cs typeface="+mn-cs"/>
              </a:rPr>
              <a:t> to proactively notify or take action on any breaches to metrics or activities arising.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Use Azure </a:t>
            </a:r>
            <a:r>
              <a:rPr lang="en-US" sz="882" b="0" i="0" u="sng" strike="noStrike" kern="1200" baseline="0" dirty="0">
                <a:solidFill>
                  <a:schemeClr val="tx1"/>
                </a:solidFill>
                <a:latin typeface="Segoe UI Light" pitchFamily="34" charset="0"/>
                <a:ea typeface="+mn-ea"/>
                <a:cs typeface="+mn-cs"/>
              </a:rPr>
              <a:t>Dashboards</a:t>
            </a:r>
            <a:r>
              <a:rPr lang="en-US" sz="882" b="0" i="0" u="none" strike="noStrike" kern="1200" baseline="0" dirty="0">
                <a:solidFill>
                  <a:schemeClr val="tx1"/>
                </a:solidFill>
                <a:latin typeface="Segoe UI Light" pitchFamily="34" charset="0"/>
                <a:ea typeface="+mn-ea"/>
                <a:cs typeface="+mn-cs"/>
              </a:rPr>
              <a:t> to combine many monitoring sources into one view of our application </a:t>
            </a:r>
          </a:p>
          <a:p>
            <a:endParaRPr lang="en-US" sz="882" b="0" i="0" u="none" strike="noStrike" kern="1200" baseline="0" dirty="0">
              <a:solidFill>
                <a:schemeClr val="tx1"/>
              </a:solidFill>
              <a:latin typeface="Segoe UI Light" pitchFamily="34" charset="0"/>
              <a:ea typeface="+mn-ea"/>
              <a:cs typeface="+mn-cs"/>
            </a:endParaRPr>
          </a:p>
          <a:p>
            <a:endParaRPr lang="en-US" dirty="0"/>
          </a:p>
        </p:txBody>
      </p:sp>
    </p:spTree>
    <p:extLst>
      <p:ext uri="{BB962C8B-B14F-4D97-AF65-F5344CB8AC3E}">
        <p14:creationId xmlns:p14="http://schemas.microsoft.com/office/powerpoint/2010/main" val="1058311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587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54774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15598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EC06238-05CF-4A6F-83A2-EC4F1FAF7C66}"/>
              </a:ext>
            </a:extLst>
          </p:cNvPr>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word “disaster” often evokes thoughts of </a:t>
            </a:r>
            <a:r>
              <a:rPr lang="en-US" sz="882" b="0" i="1" u="sng" strike="noStrike" kern="1200" baseline="0" dirty="0">
                <a:solidFill>
                  <a:schemeClr val="tx1"/>
                </a:solidFill>
                <a:latin typeface="Segoe UI Light" pitchFamily="34" charset="0"/>
                <a:ea typeface="+mn-ea"/>
                <a:cs typeface="+mn-cs"/>
              </a:rPr>
              <a:t>natural </a:t>
            </a:r>
            <a:r>
              <a:rPr lang="en-US" sz="882" b="0" i="0" u="sng" strike="noStrike" kern="1200" baseline="0" dirty="0">
                <a:solidFill>
                  <a:schemeClr val="tx1"/>
                </a:solidFill>
                <a:latin typeface="Segoe UI Light" pitchFamily="34" charset="0"/>
                <a:ea typeface="+mn-ea"/>
                <a:cs typeface="+mn-cs"/>
              </a:rPr>
              <a:t>disasters and external events </a:t>
            </a:r>
            <a:r>
              <a:rPr lang="en-US" sz="882" b="0" i="0" u="none" strike="noStrike" kern="1200" baseline="0" dirty="0">
                <a:solidFill>
                  <a:schemeClr val="tx1"/>
                </a:solidFill>
                <a:latin typeface="Segoe UI Light" pitchFamily="34" charset="0"/>
                <a:ea typeface="+mn-ea"/>
                <a:cs typeface="+mn-cs"/>
              </a:rPr>
              <a:t>(earthquakes, floods, tropical storms, and so on) but many other kinds of disasters exist as well.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A failed deployment or upgrade </a:t>
            </a:r>
            <a:r>
              <a:rPr lang="en-US" sz="882" b="0" i="0" u="none" strike="noStrike" kern="1200" baseline="0" dirty="0">
                <a:solidFill>
                  <a:schemeClr val="tx1"/>
                </a:solidFill>
                <a:latin typeface="Segoe UI Light" pitchFamily="34" charset="0"/>
                <a:ea typeface="+mn-ea"/>
                <a:cs typeface="+mn-cs"/>
              </a:rPr>
              <a:t>can leave an app in an unrecognizable state.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Malicious hackers </a:t>
            </a:r>
            <a:r>
              <a:rPr lang="en-US" sz="882" b="0" i="0" u="none" strike="noStrike" kern="1200" baseline="0" dirty="0">
                <a:solidFill>
                  <a:schemeClr val="tx1"/>
                </a:solidFill>
                <a:latin typeface="Segoe UI Light" pitchFamily="34" charset="0"/>
                <a:ea typeface="+mn-ea"/>
                <a:cs typeface="+mn-cs"/>
              </a:rPr>
              <a:t>can encrypt or delete data and inflict other kinds of damage that take an app offline or eliminate some of its functionality.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14603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5315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5408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60647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62128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156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24376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04736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9257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87633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16220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50370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CDD6277-BE6F-4DCF-B41F-F0534D18179B}"/>
              </a:ext>
            </a:extLst>
          </p:cNvPr>
          <p:cNvSpPr>
            <a:spLocks noGrp="1"/>
          </p:cNvSpPr>
          <p:nvPr>
            <p:ph type="body" idx="1"/>
          </p:nvPr>
        </p:nvSpPr>
        <p:spPr/>
        <p:txBody>
          <a:bodyPr/>
          <a:lstStyle/>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a:t>
            </a:r>
            <a:r>
              <a:rPr lang="en-US" sz="882" b="0" i="1" u="none" strike="noStrike" kern="1200" baseline="0" dirty="0">
                <a:solidFill>
                  <a:schemeClr val="tx1"/>
                </a:solidFill>
                <a:latin typeface="Segoe UI Light" pitchFamily="34" charset="0"/>
                <a:ea typeface="+mn-ea"/>
                <a:cs typeface="+mn-cs"/>
              </a:rPr>
              <a:t>Resources</a:t>
            </a:r>
            <a:r>
              <a:rPr lang="en-US" sz="882" b="0" i="0" u="none" strike="noStrike" kern="1200" baseline="0" dirty="0">
                <a:solidFill>
                  <a:schemeClr val="tx1"/>
                </a:solidFill>
                <a:latin typeface="Segoe UI Light" pitchFamily="34" charset="0"/>
                <a:ea typeface="+mn-ea"/>
                <a:cs typeface="+mn-cs"/>
              </a:rPr>
              <a:t>” can refer to anything we need to manage to run our applications. Memory and CPU for virtual machines are the most obvious resources, but </a:t>
            </a:r>
            <a:r>
              <a:rPr lang="en-US" sz="882" b="0" i="0" u="sng" strike="noStrike" kern="1200" baseline="0" dirty="0">
                <a:solidFill>
                  <a:schemeClr val="tx1"/>
                </a:solidFill>
                <a:latin typeface="Segoe UI Light" pitchFamily="34" charset="0"/>
                <a:ea typeface="+mn-ea"/>
                <a:cs typeface="+mn-cs"/>
              </a:rPr>
              <a:t>some Azure services might require you to consider bandwidth or abstractions, like Cosmos DB Request Units, or SQL Date Warehouse Units.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Scaling is difficult in an on-premises scenario</a:t>
            </a:r>
            <a:r>
              <a:rPr lang="en-US" sz="882" b="0" i="0" u="none" strike="noStrike" kern="1200" baseline="0" dirty="0">
                <a:solidFill>
                  <a:schemeClr val="tx1"/>
                </a:solidFill>
                <a:latin typeface="Segoe UI Light" pitchFamily="34" charset="0"/>
                <a:ea typeface="+mn-ea"/>
                <a:cs typeface="+mn-cs"/>
              </a:rPr>
              <a:t>, where you purchase and manage your own servers. Adding resources can be costly and often takes too much time to bring online, sometimes longer than your actual need for the increased capacity. It can be just as difficult to then reduce capacity during times of low demand on the system, so you may be stuck with the increased cost.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Easy scaling is a key benefit of Azure. </a:t>
            </a:r>
            <a:r>
              <a:rPr lang="en-US" sz="882" b="0" i="0" u="none" strike="noStrike" kern="1200" baseline="0" dirty="0">
                <a:solidFill>
                  <a:schemeClr val="tx1"/>
                </a:solidFill>
                <a:latin typeface="Segoe UI Light" pitchFamily="34" charset="0"/>
                <a:ea typeface="+mn-ea"/>
                <a:cs typeface="+mn-cs"/>
              </a:rPr>
              <a:t>Most Azure resources let you easily add or remove resources as demand changes, and many services have automated options so they monitor demand and adjust for you.</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Here are </a:t>
            </a:r>
            <a:r>
              <a:rPr lang="en-US" sz="882" b="0" i="0" u="sng" strike="noStrike" kern="1200" baseline="0" dirty="0">
                <a:solidFill>
                  <a:schemeClr val="tx1"/>
                </a:solidFill>
                <a:latin typeface="Segoe UI Light" pitchFamily="34" charset="0"/>
                <a:ea typeface="+mn-ea"/>
                <a:cs typeface="+mn-cs"/>
              </a:rPr>
              <a:t>some examples </a:t>
            </a:r>
            <a:r>
              <a:rPr lang="en-US" sz="882" b="0" i="0" u="none" strike="noStrike" kern="1200" baseline="0" dirty="0">
                <a:solidFill>
                  <a:schemeClr val="tx1"/>
                </a:solidFill>
                <a:latin typeface="Segoe UI Light" pitchFamily="34" charset="0"/>
                <a:ea typeface="+mn-ea"/>
                <a:cs typeface="+mn-cs"/>
              </a:rPr>
              <a:t>of what scaling out or in means in the context of Azure resources: </a:t>
            </a:r>
          </a:p>
          <a:p>
            <a:r>
              <a:rPr lang="en-US" sz="882" b="0" i="0" u="none" strike="noStrike" kern="1200" baseline="0" dirty="0">
                <a:solidFill>
                  <a:schemeClr val="tx1"/>
                </a:solidFill>
                <a:latin typeface="Segoe UI Light" pitchFamily="34" charset="0"/>
                <a:ea typeface="+mn-ea"/>
                <a:cs typeface="+mn-cs"/>
              </a:rPr>
              <a:t>For the infrastructure layer, you would likely use </a:t>
            </a:r>
            <a:r>
              <a:rPr lang="en-US" sz="882" b="0" i="0" u="sng" strike="noStrike" kern="1200" baseline="0" dirty="0">
                <a:solidFill>
                  <a:schemeClr val="tx1"/>
                </a:solidFill>
                <a:latin typeface="Segoe UI Light" pitchFamily="34" charset="0"/>
                <a:ea typeface="+mn-ea"/>
                <a:cs typeface="+mn-cs"/>
              </a:rPr>
              <a:t>virtual machine scale sets to automate the addition and removal of extra instances</a:t>
            </a:r>
            <a:r>
              <a:rPr lang="en-US" sz="882" b="0" i="0" u="none" strike="noStrike" kern="1200" baseline="0" dirty="0">
                <a:solidFill>
                  <a:schemeClr val="tx1"/>
                </a:solidFill>
                <a:latin typeface="Segoe UI Light" pitchFamily="34" charset="0"/>
                <a:ea typeface="+mn-ea"/>
                <a:cs typeface="+mn-cs"/>
              </a:rPr>
              <a:t>. Virtual machine scale sets let you create and manage a group of identical, load balanced VMs. </a:t>
            </a:r>
          </a:p>
          <a:p>
            <a:r>
              <a:rPr lang="en-US" sz="882" b="0" i="0" u="none" strike="noStrike" kern="1200" baseline="0" dirty="0">
                <a:solidFill>
                  <a:schemeClr val="tx1"/>
                </a:solidFill>
                <a:latin typeface="Segoe UI Light" pitchFamily="34" charset="0"/>
                <a:ea typeface="+mn-ea"/>
                <a:cs typeface="+mn-cs"/>
              </a:rPr>
              <a:t>The number of VM instances can automatically increase or decrease in response to demand or a defined schedule. </a:t>
            </a:r>
          </a:p>
          <a:p>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In an Azure SQL Database or </a:t>
            </a:r>
            <a:r>
              <a:rPr lang="en-US" sz="882" b="0" i="0" u="sng" strike="noStrike" kern="1200" baseline="0" dirty="0">
                <a:solidFill>
                  <a:schemeClr val="tx1"/>
                </a:solidFill>
                <a:latin typeface="Segoe UI Light" pitchFamily="34" charset="0"/>
                <a:ea typeface="+mn-ea"/>
                <a:cs typeface="+mn-cs"/>
              </a:rPr>
              <a:t>Azure Synapse Analytics </a:t>
            </a:r>
            <a:r>
              <a:rPr lang="en-US" sz="882" b="0" i="0" u="none" strike="noStrike" kern="1200" baseline="0" dirty="0">
                <a:solidFill>
                  <a:schemeClr val="tx1"/>
                </a:solidFill>
                <a:latin typeface="Segoe UI Light" pitchFamily="34" charset="0"/>
                <a:ea typeface="+mn-ea"/>
                <a:cs typeface="+mn-cs"/>
              </a:rPr>
              <a:t>implementation, you could share the load across database instances by </a:t>
            </a:r>
            <a:r>
              <a:rPr lang="en-US" sz="882" b="0" i="0" u="none" strike="noStrike" kern="1200" baseline="0" dirty="0" err="1">
                <a:solidFill>
                  <a:schemeClr val="tx1"/>
                </a:solidFill>
                <a:latin typeface="Segoe UI Light" pitchFamily="34" charset="0"/>
                <a:ea typeface="+mn-ea"/>
                <a:cs typeface="+mn-cs"/>
              </a:rPr>
              <a:t>sharding</a:t>
            </a:r>
            <a:r>
              <a:rPr lang="en-US" sz="882" b="0" i="0" u="none" strike="noStrike" kern="1200" baseline="0" dirty="0">
                <a:solidFill>
                  <a:schemeClr val="tx1"/>
                </a:solidFill>
                <a:latin typeface="Segoe UI Light" pitchFamily="34" charset="0"/>
                <a:ea typeface="+mn-ea"/>
                <a:cs typeface="+mn-cs"/>
              </a:rPr>
              <a:t>.  </a:t>
            </a:r>
            <a:r>
              <a:rPr lang="en-US" sz="882" b="0" i="1" u="sng" strike="noStrike" kern="1200" baseline="0" dirty="0" err="1">
                <a:solidFill>
                  <a:schemeClr val="tx1"/>
                </a:solidFill>
                <a:latin typeface="Segoe UI Light" pitchFamily="34" charset="0"/>
                <a:ea typeface="+mn-ea"/>
                <a:cs typeface="+mn-cs"/>
              </a:rPr>
              <a:t>Sharding</a:t>
            </a:r>
            <a:r>
              <a:rPr lang="en-US" sz="882" b="0" i="1" u="sng" strike="noStrike" kern="1200" baseline="0" dirty="0">
                <a:solidFill>
                  <a:schemeClr val="tx1"/>
                </a:solidFill>
                <a:latin typeface="Segoe UI Light" pitchFamily="34" charset="0"/>
                <a:ea typeface="+mn-ea"/>
                <a:cs typeface="+mn-cs"/>
              </a:rPr>
              <a:t> </a:t>
            </a:r>
            <a:r>
              <a:rPr lang="en-US" sz="882" b="0" i="0" u="sng" strike="noStrike" kern="1200" baseline="0" dirty="0">
                <a:solidFill>
                  <a:schemeClr val="tx1"/>
                </a:solidFill>
                <a:latin typeface="Segoe UI Light" pitchFamily="34" charset="0"/>
                <a:ea typeface="+mn-ea"/>
                <a:cs typeface="+mn-cs"/>
              </a:rPr>
              <a:t>is a technique to distribute large amounts of identically structured data across a number of independent databases. </a:t>
            </a:r>
          </a:p>
          <a:p>
            <a:r>
              <a:rPr lang="en-US" sz="882" b="0" i="0" u="none" strike="noStrike" kern="1200" baseline="0" dirty="0">
                <a:solidFill>
                  <a:schemeClr val="tx1"/>
                </a:solidFill>
                <a:latin typeface="Segoe UI Light" pitchFamily="34" charset="0"/>
                <a:ea typeface="+mn-ea"/>
                <a:cs typeface="+mn-cs"/>
              </a:rPr>
              <a:t>In Azure App Service, the </a:t>
            </a:r>
            <a:r>
              <a:rPr lang="en-US" sz="882" b="0" i="0" u="sng" strike="noStrike" kern="1200" baseline="0" dirty="0">
                <a:solidFill>
                  <a:schemeClr val="tx1"/>
                </a:solidFill>
                <a:latin typeface="Segoe UI Light" pitchFamily="34" charset="0"/>
                <a:ea typeface="+mn-ea"/>
                <a:cs typeface="+mn-cs"/>
              </a:rPr>
              <a:t>App Service plan is the virtual web server farm hosting your application</a:t>
            </a:r>
            <a:r>
              <a:rPr lang="en-US" sz="882" b="0" i="0" u="none" strike="noStrike" kern="1200" baseline="0" dirty="0">
                <a:solidFill>
                  <a:schemeClr val="tx1"/>
                </a:solidFill>
                <a:latin typeface="Segoe UI Light" pitchFamily="34" charset="0"/>
                <a:ea typeface="+mn-ea"/>
                <a:cs typeface="+mn-cs"/>
              </a:rPr>
              <a:t>. Scaling out in this way means that you're increasing the number of virtual machines in the farm. As with virtual machine scale sets, the number of instances can be automatically raised or lowered in response to certain metrics or a schedule. </a:t>
            </a:r>
          </a:p>
          <a:p>
            <a:endParaRPr lang="en-US" sz="882" b="0" i="0" u="none" strike="noStrike" kern="1200" baseline="0" dirty="0">
              <a:solidFill>
                <a:schemeClr val="tx1"/>
              </a:solidFill>
              <a:latin typeface="Segoe UI Light" pitchFamily="34" charset="0"/>
              <a:ea typeface="+mn-ea"/>
              <a:cs typeface="+mn-cs"/>
            </a:endParaRPr>
          </a:p>
          <a:p>
            <a:r>
              <a:rPr lang="en-US" sz="882" b="1" i="0" u="none" strike="noStrike" kern="1200" baseline="0" dirty="0" err="1">
                <a:solidFill>
                  <a:schemeClr val="tx1"/>
                </a:solidFill>
                <a:latin typeface="Segoe UI Light" pitchFamily="34" charset="0"/>
                <a:ea typeface="+mn-ea"/>
                <a:cs typeface="+mn-cs"/>
              </a:rPr>
              <a:t>Autoscale</a:t>
            </a:r>
            <a:r>
              <a:rPr lang="en-US" sz="882" b="1" i="0" u="none" strike="noStrike" kern="1200" baseline="0" dirty="0">
                <a:solidFill>
                  <a:schemeClr val="tx1"/>
                </a:solidFill>
                <a:latin typeface="Segoe UI Light" pitchFamily="34" charset="0"/>
                <a:ea typeface="+mn-ea"/>
                <a:cs typeface="+mn-cs"/>
              </a:rPr>
              <a:t> </a:t>
            </a:r>
            <a:endParaRPr lang="en-US" sz="882" b="0" i="0" u="none" strike="noStrike" kern="1200" baseline="0" dirty="0">
              <a:solidFill>
                <a:schemeClr val="tx1"/>
              </a:solidFill>
              <a:latin typeface="Segoe UI Light" pitchFamily="34" charset="0"/>
              <a:ea typeface="+mn-ea"/>
              <a:cs typeface="+mn-cs"/>
            </a:endParaRPr>
          </a:p>
          <a:p>
            <a:r>
              <a:rPr lang="en-US" sz="882" b="0" i="0" u="none" strike="noStrike" kern="1200" baseline="0" dirty="0">
                <a:solidFill>
                  <a:schemeClr val="tx1"/>
                </a:solidFill>
                <a:latin typeface="Segoe UI Light" pitchFamily="34" charset="0"/>
                <a:ea typeface="+mn-ea"/>
                <a:cs typeface="+mn-cs"/>
              </a:rPr>
              <a:t>You can configure some of these services to use a feature called </a:t>
            </a:r>
            <a:r>
              <a:rPr lang="en-US" sz="882" b="0" i="0" u="none" strike="noStrike" kern="1200" baseline="0" dirty="0" err="1">
                <a:solidFill>
                  <a:schemeClr val="tx1"/>
                </a:solidFill>
                <a:latin typeface="Segoe UI Light" pitchFamily="34" charset="0"/>
                <a:ea typeface="+mn-ea"/>
                <a:cs typeface="+mn-cs"/>
              </a:rPr>
              <a:t>autoscale</a:t>
            </a:r>
            <a:r>
              <a:rPr lang="en-US" sz="882" b="0" i="0" u="none" strike="noStrike" kern="1200" baseline="0" dirty="0">
                <a:solidFill>
                  <a:schemeClr val="tx1"/>
                </a:solidFill>
                <a:latin typeface="Segoe UI Light" pitchFamily="34" charset="0"/>
                <a:ea typeface="+mn-ea"/>
                <a:cs typeface="+mn-cs"/>
              </a:rPr>
              <a:t>. With </a:t>
            </a:r>
            <a:r>
              <a:rPr lang="en-US" sz="882" b="0" i="0" u="none" strike="noStrike" kern="1200" baseline="0" dirty="0" err="1">
                <a:solidFill>
                  <a:schemeClr val="tx1"/>
                </a:solidFill>
                <a:latin typeface="Segoe UI Light" pitchFamily="34" charset="0"/>
                <a:ea typeface="+mn-ea"/>
                <a:cs typeface="+mn-cs"/>
              </a:rPr>
              <a:t>autoscale</a:t>
            </a:r>
            <a:r>
              <a:rPr lang="en-US" sz="882" b="0" i="0" u="none" strike="noStrike" kern="1200" baseline="0" dirty="0">
                <a:solidFill>
                  <a:schemeClr val="tx1"/>
                </a:solidFill>
                <a:latin typeface="Segoe UI Light" pitchFamily="34" charset="0"/>
                <a:ea typeface="+mn-ea"/>
                <a:cs typeface="+mn-cs"/>
              </a:rPr>
              <a:t> you no longer have to worry about scaling services manually. Instead, you can set a minimum and maximum threshold of instances and scale based upon specific metrics (queue length, CPU utilization) or schedules (weekdays between 5:00 PM and 7:00 PM). </a:t>
            </a:r>
          </a:p>
          <a:p>
            <a:endParaRPr lang="en-US" sz="882" b="0" i="0" u="none" strike="noStrike" kern="1200" baseline="0" dirty="0">
              <a:solidFill>
                <a:schemeClr val="tx1"/>
              </a:solidFill>
              <a:latin typeface="Segoe UI Light" pitchFamily="34" charset="0"/>
              <a:ea typeface="+mn-ea"/>
              <a:cs typeface="+mn-cs"/>
            </a:endParaRPr>
          </a:p>
          <a:p>
            <a:endParaRPr lang="en-US" sz="882" b="0" i="0" u="none" strike="noStrike" kern="1200" baseline="0" dirty="0">
              <a:solidFill>
                <a:schemeClr val="tx1"/>
              </a:solidFill>
              <a:latin typeface="Segoe UI Light" pitchFamily="34" charset="0"/>
              <a:ea typeface="+mn-ea"/>
              <a:cs typeface="+mn-cs"/>
            </a:endParaRPr>
          </a:p>
        </p:txBody>
      </p:sp>
    </p:spTree>
    <p:extLst>
      <p:ext uri="{BB962C8B-B14F-4D97-AF65-F5344CB8AC3E}">
        <p14:creationId xmlns:p14="http://schemas.microsoft.com/office/powerpoint/2010/main" val="413694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05117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9388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7708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11/6/2020 11:04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9459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56660E4-3514-4B71-8D04-D26A25E01B41}"/>
              </a:ext>
            </a:extLst>
          </p:cNvPr>
          <p:cNvSpPr>
            <a:spLocks noGrp="1"/>
          </p:cNvSpPr>
          <p:nvPr>
            <p:ph type="body" idx="1"/>
          </p:nvPr>
        </p:nvSpPr>
        <p:spPr/>
        <p:txBody>
          <a:bodyPr/>
          <a:lstStyle/>
          <a:p>
            <a:r>
              <a:rPr lang="en-US" sz="882" b="1" i="0" u="none" strike="noStrike" kern="1200" baseline="0" dirty="0">
                <a:solidFill>
                  <a:schemeClr val="tx1"/>
                </a:solidFill>
                <a:latin typeface="Segoe UI Light" pitchFamily="34" charset="0"/>
                <a:ea typeface="+mn-ea"/>
                <a:cs typeface="+mn-cs"/>
              </a:rPr>
              <a:t>Latency between Azure resources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There are a few ways we could reduce the remaining latency: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Create a </a:t>
            </a:r>
            <a:r>
              <a:rPr lang="en-US" sz="882" b="0" i="0" u="sng" strike="noStrike" kern="1200" baseline="0" dirty="0">
                <a:solidFill>
                  <a:schemeClr val="tx1"/>
                </a:solidFill>
                <a:latin typeface="Segoe UI Light" pitchFamily="34" charset="0"/>
                <a:ea typeface="+mn-ea"/>
                <a:cs typeface="+mn-cs"/>
              </a:rPr>
              <a:t>read-replica of the database </a:t>
            </a:r>
            <a:r>
              <a:rPr lang="en-US" sz="882" b="0" i="0" u="none" strike="noStrike" kern="1200" baseline="0" dirty="0">
                <a:solidFill>
                  <a:schemeClr val="tx1"/>
                </a:solidFill>
                <a:latin typeface="Segoe UI Light" pitchFamily="34" charset="0"/>
                <a:ea typeface="+mn-ea"/>
                <a:cs typeface="+mn-cs"/>
              </a:rPr>
              <a:t>in Australia East. This would allow reads to perform well but writes would still incur latency. Azure SQL Database </a:t>
            </a:r>
            <a:r>
              <a:rPr lang="en-US" sz="882" b="1" i="0" u="none" strike="noStrike" kern="1200" baseline="0" dirty="0">
                <a:solidFill>
                  <a:schemeClr val="tx1"/>
                </a:solidFill>
                <a:latin typeface="Segoe UI Light" pitchFamily="34" charset="0"/>
                <a:ea typeface="+mn-ea"/>
                <a:cs typeface="+mn-cs"/>
              </a:rPr>
              <a:t>geo-replication</a:t>
            </a:r>
            <a:r>
              <a:rPr lang="en-US" sz="882" b="0" i="0" u="none" strike="noStrike" kern="1200" baseline="0" dirty="0">
                <a:solidFill>
                  <a:schemeClr val="tx1"/>
                </a:solidFill>
                <a:latin typeface="Segoe UI Light" pitchFamily="34" charset="0"/>
                <a:ea typeface="+mn-ea"/>
                <a:cs typeface="+mn-cs"/>
              </a:rPr>
              <a:t> allows for read-replicas.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Sync your data between regions with Azure SQL Data Sync</a:t>
            </a:r>
            <a:r>
              <a:rPr lang="en-US" sz="882" b="0" i="0" u="none"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Use a globally distributed database such as Azure Cosmos DB. </a:t>
            </a:r>
            <a:r>
              <a:rPr lang="en-US" sz="882" b="0" i="0" u="none" strike="noStrike" kern="1200" baseline="0" dirty="0">
                <a:solidFill>
                  <a:schemeClr val="tx1"/>
                </a:solidFill>
                <a:latin typeface="Segoe UI Light" pitchFamily="34" charset="0"/>
                <a:ea typeface="+mn-ea"/>
                <a:cs typeface="+mn-cs"/>
              </a:rPr>
              <a:t>This would allow both reads and writes to occur regardless of location but may require changes to the way your application stores and references data.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Use caching technology such as </a:t>
            </a:r>
            <a:r>
              <a:rPr lang="en-US" sz="882" b="0" i="0" u="sng" strike="noStrike" kern="1200" baseline="0" dirty="0">
                <a:solidFill>
                  <a:schemeClr val="tx1"/>
                </a:solidFill>
                <a:latin typeface="Segoe UI Light" pitchFamily="34" charset="0"/>
                <a:ea typeface="+mn-ea"/>
                <a:cs typeface="+mn-cs"/>
              </a:rPr>
              <a:t>Azure Cache for Redis </a:t>
            </a:r>
            <a:r>
              <a:rPr lang="en-US" sz="882" b="0" i="0" u="none" strike="noStrike" kern="1200" baseline="0" dirty="0">
                <a:solidFill>
                  <a:schemeClr val="tx1"/>
                </a:solidFill>
                <a:latin typeface="Segoe UI Light" pitchFamily="34" charset="0"/>
                <a:ea typeface="+mn-ea"/>
                <a:cs typeface="+mn-cs"/>
              </a:rPr>
              <a:t>to minimize high-latency calls to remote databases for frequently accessed data. </a:t>
            </a:r>
          </a:p>
          <a:p>
            <a:endParaRPr lang="en-US" dirty="0"/>
          </a:p>
        </p:txBody>
      </p:sp>
    </p:spTree>
    <p:extLst>
      <p:ext uri="{BB962C8B-B14F-4D97-AF65-F5344CB8AC3E}">
        <p14:creationId xmlns:p14="http://schemas.microsoft.com/office/powerpoint/2010/main" val="62450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341304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sql-database/sql-database-disaster-recovery"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54.xml"/><Relationship Id="rId5" Type="http://schemas.openxmlformats.org/officeDocument/2006/relationships/hyperlink" Target="https://docs.microsoft.com/en-us/azure/architecture/checklist/scalability" TargetMode="External"/><Relationship Id="rId4" Type="http://schemas.openxmlformats.org/officeDocument/2006/relationships/hyperlink" Target="https://docs.microsoft.com/en-us/azure/architecture/checklist/resiliency-per-servic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
        <p:nvSpPr>
          <p:cNvPr id="4" name="Title 3"/>
          <p:cNvSpPr>
            <a:spLocks noGrp="1"/>
          </p:cNvSpPr>
          <p:nvPr>
            <p:ph type="title"/>
          </p:nvPr>
        </p:nvSpPr>
        <p:spPr>
          <a:xfrm>
            <a:off x="588263" y="2436220"/>
            <a:ext cx="4167887" cy="2215991"/>
          </a:xfrm>
        </p:spPr>
        <p:txBody>
          <a:bodyPr/>
          <a:lstStyle/>
          <a:p>
            <a:r>
              <a:rPr lang="en-US" dirty="0"/>
              <a:t>DP-201T05: </a:t>
            </a:r>
            <a:br>
              <a:rPr lang="en-US" dirty="0"/>
            </a:br>
            <a:r>
              <a:rPr lang="en-GB" b="1" dirty="0"/>
              <a:t>Designing for </a:t>
            </a:r>
            <a:br>
              <a:rPr lang="en-GB" b="1" dirty="0"/>
            </a:br>
            <a:r>
              <a:rPr lang="en-GB" b="1" dirty="0"/>
              <a:t>Scale and Resiliency</a:t>
            </a:r>
            <a:br>
              <a:rPr lang="en-GB" b="1" dirty="0"/>
            </a:b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Virtual Machine Storage Performance</a:t>
            </a:r>
            <a:br>
              <a:rPr lang="en-US" dirty="0"/>
            </a:br>
            <a:endParaRPr lang="en-US" dirty="0"/>
          </a:p>
        </p:txBody>
      </p:sp>
      <p:sp>
        <p:nvSpPr>
          <p:cNvPr id="6" name="Text Placeholder 5"/>
          <p:cNvSpPr>
            <a:spLocks noGrp="1"/>
          </p:cNvSpPr>
          <p:nvPr>
            <p:ph type="body" sz="quarter" idx="10"/>
          </p:nvPr>
        </p:nvSpPr>
        <p:spPr>
          <a:xfrm>
            <a:off x="471466" y="1108734"/>
            <a:ext cx="11423354" cy="5429179"/>
          </a:xfrm>
        </p:spPr>
        <p:txBody>
          <a:bodyPr/>
          <a:lstStyle/>
          <a:p>
            <a:r>
              <a:rPr lang="en-US" b="1" dirty="0"/>
              <a:t>Local SSD storage </a:t>
            </a:r>
            <a:r>
              <a:rPr lang="en-US" dirty="0"/>
              <a:t>- Each VM has a temporary disk that is backed by local SSD storage.</a:t>
            </a:r>
          </a:p>
          <a:p>
            <a:r>
              <a:rPr lang="en-US" b="1" dirty="0"/>
              <a:t>Standard storage HDD </a:t>
            </a:r>
            <a:r>
              <a:rPr lang="en-US" dirty="0"/>
              <a:t>- This is spindle disk storage and may fit well where your application is not bound by inconsistent latency or lower levels of throughput. (</a:t>
            </a:r>
            <a:r>
              <a:rPr lang="en-US" dirty="0" err="1"/>
              <a:t>ie</a:t>
            </a:r>
            <a:r>
              <a:rPr lang="en-US" dirty="0"/>
              <a:t>. dev/test workload)</a:t>
            </a:r>
          </a:p>
          <a:p>
            <a:r>
              <a:rPr lang="en-US" b="1" dirty="0"/>
              <a:t>Standard storage SSD </a:t>
            </a:r>
            <a:r>
              <a:rPr lang="en-US" dirty="0"/>
              <a:t>- has the low latency of SSD but </a:t>
            </a:r>
            <a:r>
              <a:rPr lang="en-US" b="1" dirty="0"/>
              <a:t>lower levels of throughput</a:t>
            </a:r>
            <a:r>
              <a:rPr lang="en-US" dirty="0"/>
              <a:t>. A non-production web server would be a good use case for this disk type.</a:t>
            </a:r>
          </a:p>
          <a:p>
            <a:r>
              <a:rPr lang="en-US" b="1" dirty="0"/>
              <a:t>Premium storage SSD </a:t>
            </a:r>
            <a:r>
              <a:rPr lang="en-US" dirty="0"/>
              <a:t>- is well-suited for those workloads that are going into production, require the greatest reliability and demand consistent low latency, or </a:t>
            </a:r>
            <a:r>
              <a:rPr lang="en-US" b="1" dirty="0"/>
              <a:t>need high levels of throughput and IOPS</a:t>
            </a:r>
            <a:r>
              <a:rPr lang="en-US" dirty="0"/>
              <a:t>. Recommended for all production workloads.</a:t>
            </a:r>
          </a:p>
        </p:txBody>
      </p:sp>
    </p:spTree>
    <p:extLst>
      <p:ext uri="{BB962C8B-B14F-4D97-AF65-F5344CB8AC3E}">
        <p14:creationId xmlns:p14="http://schemas.microsoft.com/office/powerpoint/2010/main" val="123359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Caching</a:t>
            </a:r>
          </a:p>
        </p:txBody>
      </p:sp>
      <p:sp>
        <p:nvSpPr>
          <p:cNvPr id="6" name="Text Placeholder 5"/>
          <p:cNvSpPr>
            <a:spLocks noGrp="1"/>
          </p:cNvSpPr>
          <p:nvPr>
            <p:ph type="body" sz="quarter" idx="10"/>
          </p:nvPr>
        </p:nvSpPr>
        <p:spPr>
          <a:xfrm>
            <a:off x="471466" y="1108734"/>
            <a:ext cx="11423354" cy="2843855"/>
          </a:xfrm>
        </p:spPr>
        <p:txBody>
          <a:bodyPr/>
          <a:lstStyle/>
          <a:p>
            <a:r>
              <a:rPr lang="en-US" dirty="0"/>
              <a:t>Azure Cache for Redis is a caching service on Azure that stores data in memory. </a:t>
            </a:r>
          </a:p>
          <a:p>
            <a:r>
              <a:rPr lang="en-US" dirty="0"/>
              <a:t>It's based upon the open-source Redis cache and is a fully managed service offering by Microsoft. </a:t>
            </a:r>
          </a:p>
          <a:p>
            <a:r>
              <a:rPr lang="en-US" dirty="0"/>
              <a:t>You select the performance tier that you require and configure your application to use the service.</a:t>
            </a:r>
          </a:p>
        </p:txBody>
      </p:sp>
      <p:pic>
        <p:nvPicPr>
          <p:cNvPr id="4" name="Picture 3">
            <a:extLst>
              <a:ext uri="{FF2B5EF4-FFF2-40B4-BE49-F238E27FC236}">
                <a16:creationId xmlns:a16="http://schemas.microsoft.com/office/drawing/2014/main" id="{6B12DC82-9CCD-41CF-AC9F-FAC090D9BEED}"/>
              </a:ext>
            </a:extLst>
          </p:cNvPr>
          <p:cNvPicPr>
            <a:picLocks noChangeAspect="1"/>
          </p:cNvPicPr>
          <p:nvPr/>
        </p:nvPicPr>
        <p:blipFill>
          <a:blip r:embed="rId3"/>
          <a:stretch>
            <a:fillRect/>
          </a:stretch>
        </p:blipFill>
        <p:spPr>
          <a:xfrm>
            <a:off x="4265723" y="4166043"/>
            <a:ext cx="3834840" cy="2449041"/>
          </a:xfrm>
          <a:prstGeom prst="rect">
            <a:avLst/>
          </a:prstGeom>
        </p:spPr>
      </p:pic>
    </p:spTree>
    <p:extLst>
      <p:ext uri="{BB962C8B-B14F-4D97-AF65-F5344CB8AC3E}">
        <p14:creationId xmlns:p14="http://schemas.microsoft.com/office/powerpoint/2010/main" val="200441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Polyglot Persistence</a:t>
            </a:r>
            <a:br>
              <a:rPr lang="en-US" dirty="0"/>
            </a:br>
            <a:endParaRPr lang="en-US" dirty="0"/>
          </a:p>
        </p:txBody>
      </p:sp>
      <p:sp>
        <p:nvSpPr>
          <p:cNvPr id="6" name="Text Placeholder 5"/>
          <p:cNvSpPr>
            <a:spLocks noGrp="1"/>
          </p:cNvSpPr>
          <p:nvPr>
            <p:ph type="body" sz="quarter" idx="10"/>
          </p:nvPr>
        </p:nvSpPr>
        <p:spPr>
          <a:xfrm>
            <a:off x="471466" y="1108734"/>
            <a:ext cx="11423354" cy="1292662"/>
          </a:xfrm>
        </p:spPr>
        <p:txBody>
          <a:bodyPr/>
          <a:lstStyle/>
          <a:p>
            <a:r>
              <a:rPr lang="en-US" dirty="0"/>
              <a:t>Consider an e-commerce example. You may store application assets in a blob store, product reviews and recommendations in a NoSQL store, and user profile or account data in a SQL database. </a:t>
            </a:r>
          </a:p>
        </p:txBody>
      </p:sp>
      <p:pic>
        <p:nvPicPr>
          <p:cNvPr id="2" name="Picture 1">
            <a:extLst>
              <a:ext uri="{FF2B5EF4-FFF2-40B4-BE49-F238E27FC236}">
                <a16:creationId xmlns:a16="http://schemas.microsoft.com/office/drawing/2014/main" id="{21E5B374-9DAC-43BD-9ADB-92B5A0099232}"/>
              </a:ext>
            </a:extLst>
          </p:cNvPr>
          <p:cNvPicPr>
            <a:picLocks noChangeAspect="1"/>
          </p:cNvPicPr>
          <p:nvPr/>
        </p:nvPicPr>
        <p:blipFill>
          <a:blip r:embed="rId3"/>
          <a:stretch>
            <a:fillRect/>
          </a:stretch>
        </p:blipFill>
        <p:spPr>
          <a:xfrm>
            <a:off x="3467749" y="2837213"/>
            <a:ext cx="5256502" cy="2912053"/>
          </a:xfrm>
          <a:prstGeom prst="rect">
            <a:avLst/>
          </a:prstGeom>
        </p:spPr>
      </p:pic>
    </p:spTree>
    <p:extLst>
      <p:ext uri="{BB962C8B-B14F-4D97-AF65-F5344CB8AC3E}">
        <p14:creationId xmlns:p14="http://schemas.microsoft.com/office/powerpoint/2010/main" val="412723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9502262" y="1944807"/>
            <a:ext cx="2111579" cy="3912480"/>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GB" sz="2100" b="1" dirty="0">
                <a:solidFill>
                  <a:prstClr val="white"/>
                </a:solidFill>
              </a:rPr>
              <a:t>Application performance management</a:t>
            </a:r>
          </a:p>
          <a:p>
            <a:r>
              <a:rPr lang="en-US" sz="1700" kern="0" dirty="0">
                <a:solidFill>
                  <a:prstClr val="white"/>
                </a:solidFill>
                <a:latin typeface="Segoe UI Light" panose="020B0502040204020203" pitchFamily="34" charset="0"/>
                <a:cs typeface="Segoe UI Light" panose="020B0502040204020203" pitchFamily="34" charset="0"/>
              </a:rPr>
              <a:t>Telemetry can include individual page request times, exceptions within your application, and even custom metrics to track business logic. This </a:t>
            </a:r>
            <a:r>
              <a:rPr lang="en-US" sz="1700" kern="0" dirty="0">
                <a:solidFill>
                  <a:srgbClr val="FFC000"/>
                </a:solidFill>
                <a:latin typeface="Segoe UI Light" panose="020B0502040204020203" pitchFamily="34" charset="0"/>
                <a:cs typeface="Segoe UI Light" panose="020B0502040204020203" pitchFamily="34" charset="0"/>
              </a:rPr>
              <a:t>telemetry can provide a wealth of insight into apps</a:t>
            </a:r>
            <a:r>
              <a:rPr lang="en-US" sz="1700" kern="0" dirty="0">
                <a:solidFill>
                  <a:prstClr val="white"/>
                </a:solidFill>
                <a:latin typeface="Segoe UI Light" panose="020B0502040204020203" pitchFamily="34" charset="0"/>
                <a:cs typeface="Segoe UI Light" panose="020B0502040204020203" pitchFamily="34" charset="0"/>
              </a:rPr>
              <a:t>.</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 name="Rectangle 34"/>
          <p:cNvSpPr/>
          <p:nvPr/>
        </p:nvSpPr>
        <p:spPr bwMode="auto">
          <a:xfrm>
            <a:off x="7206555" y="1944809"/>
            <a:ext cx="2197065" cy="3912480"/>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GB" sz="2100" b="1" dirty="0">
                <a:solidFill>
                  <a:prstClr val="white"/>
                </a:solidFill>
              </a:rPr>
              <a:t>Log Analytics</a:t>
            </a:r>
          </a:p>
          <a:p>
            <a:pPr lvl="0" defTabSz="932472" fontAlgn="base">
              <a:spcBef>
                <a:spcPct val="0"/>
              </a:spcBef>
              <a:spcAft>
                <a:spcPct val="0"/>
              </a:spcAft>
              <a:defRPr/>
            </a:pPr>
            <a:endParaRPr kumimoji="0" lang="en-GB" sz="2100" b="1"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lvl="0" defTabSz="932472" fontAlgn="base">
              <a:spcBef>
                <a:spcPct val="0"/>
              </a:spcBef>
              <a:spcAft>
                <a:spcPct val="0"/>
              </a:spcAft>
              <a:defRPr/>
            </a:pP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1600" kern="0" dirty="0">
                <a:solidFill>
                  <a:prstClr val="white"/>
                </a:solidFill>
                <a:latin typeface="Segoe UI Light" panose="020B0502040204020203" pitchFamily="34" charset="0"/>
                <a:cs typeface="Segoe UI Light" panose="020B0502040204020203" pitchFamily="34" charset="0"/>
              </a:rPr>
              <a:t>With Log Analytics you can </a:t>
            </a:r>
            <a:r>
              <a:rPr lang="en-US" sz="1600" kern="0" dirty="0">
                <a:solidFill>
                  <a:srgbClr val="FFC000"/>
                </a:solidFill>
                <a:latin typeface="Segoe UI Light" panose="020B0502040204020203" pitchFamily="34" charset="0"/>
                <a:cs typeface="Segoe UI Light" panose="020B0502040204020203" pitchFamily="34" charset="0"/>
              </a:rPr>
              <a:t>query and aggregate data across logs.</a:t>
            </a:r>
            <a:r>
              <a:rPr lang="en-US" sz="1600" kern="0" dirty="0">
                <a:solidFill>
                  <a:prstClr val="white"/>
                </a:solidFill>
                <a:latin typeface="Segoe UI Light" panose="020B0502040204020203" pitchFamily="34" charset="0"/>
                <a:cs typeface="Segoe UI Light" panose="020B0502040204020203" pitchFamily="34" charset="0"/>
              </a:rPr>
              <a:t> This cross-source correlation can help you identify issues or performance problems that may not be evident when looking at logs or metrics individually.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837423" y="1944808"/>
            <a:ext cx="2270490" cy="3912481"/>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Azure Monitor</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1700" kern="0" dirty="0">
                <a:solidFill>
                  <a:prstClr val="white"/>
                </a:solidFill>
                <a:latin typeface="Segoe UI Light" panose="020B0502040204020203" pitchFamily="34" charset="0"/>
                <a:cs typeface="Segoe UI Light" panose="020B0502040204020203" pitchFamily="34" charset="0"/>
              </a:rPr>
              <a:t>Azure Monitor provides a </a:t>
            </a:r>
            <a:r>
              <a:rPr lang="en-US" sz="1700" kern="0" dirty="0">
                <a:solidFill>
                  <a:srgbClr val="FFC000"/>
                </a:solidFill>
                <a:latin typeface="Segoe UI Light" panose="020B0502040204020203" pitchFamily="34" charset="0"/>
                <a:cs typeface="Segoe UI Light" panose="020B0502040204020203" pitchFamily="34" charset="0"/>
              </a:rPr>
              <a:t>single management point </a:t>
            </a:r>
            <a:r>
              <a:rPr lang="en-US" sz="1700" kern="0" dirty="0">
                <a:solidFill>
                  <a:prstClr val="white"/>
                </a:solidFill>
                <a:latin typeface="Segoe UI Light" panose="020B0502040204020203" pitchFamily="34" charset="0"/>
                <a:cs typeface="Segoe UI Light" panose="020B0502040204020203" pitchFamily="34" charset="0"/>
              </a:rPr>
              <a:t>for infrastructure-level </a:t>
            </a:r>
            <a:r>
              <a:rPr lang="en-US" sz="1700" kern="0" dirty="0">
                <a:solidFill>
                  <a:srgbClr val="FFC000"/>
                </a:solidFill>
                <a:latin typeface="Segoe UI Light" panose="020B0502040204020203" pitchFamily="34" charset="0"/>
                <a:cs typeface="Segoe UI Light" panose="020B0502040204020203" pitchFamily="34" charset="0"/>
              </a:rPr>
              <a:t>logs and monitoring </a:t>
            </a:r>
            <a:r>
              <a:rPr lang="en-US" sz="1700" kern="0" dirty="0">
                <a:solidFill>
                  <a:prstClr val="white"/>
                </a:solidFill>
                <a:latin typeface="Segoe UI Light" panose="020B0502040204020203" pitchFamily="34" charset="0"/>
                <a:cs typeface="Segoe UI Light" panose="020B0502040204020203" pitchFamily="34" charset="0"/>
              </a:rPr>
              <a:t>for most of your Azure services.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p:cNvSpPr/>
          <p:nvPr/>
        </p:nvSpPr>
        <p:spPr bwMode="auto">
          <a:xfrm>
            <a:off x="4710423" y="1394627"/>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a:defRPr/>
            </a:pPr>
            <a:r>
              <a:rPr lang="en-US" sz="2000" b="1" dirty="0">
                <a:solidFill>
                  <a:srgbClr val="505050"/>
                </a:solidFill>
              </a:rPr>
              <a:t>Performance monitoring options in Azure.</a:t>
            </a:r>
            <a:endParaRPr kumimoji="0" lang="en-US" sz="20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ts val="600"/>
              </a:spcAft>
              <a:defRPr/>
            </a:pPr>
            <a:r>
              <a:rPr lang="en-GB" sz="2000" b="1" dirty="0">
                <a:solidFill>
                  <a:prstClr val="white"/>
                </a:solidFill>
              </a:rPr>
              <a:t>DevOps &amp; application performance </a:t>
            </a:r>
          </a:p>
          <a:p>
            <a:r>
              <a:rPr lang="en-US" sz="1700" kern="0" dirty="0">
                <a:solidFill>
                  <a:prstClr val="white"/>
                </a:solidFill>
                <a:latin typeface="Segoe UI"/>
                <a:cs typeface="Segoe UI Light" panose="020B0502040204020203" pitchFamily="34" charset="0"/>
              </a:rPr>
              <a:t>The idea behind DevOps is that we don't have development and infrastructure silos. Instead, they work together to </a:t>
            </a:r>
            <a:r>
              <a:rPr lang="en-US" sz="1700" kern="0" dirty="0">
                <a:solidFill>
                  <a:srgbClr val="FFC000"/>
                </a:solidFill>
                <a:latin typeface="Segoe UI"/>
                <a:cs typeface="Segoe UI Light" panose="020B0502040204020203" pitchFamily="34" charset="0"/>
              </a:rPr>
              <a:t>effectively build, deploy, monitor, and maintain apps in streamlined process.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ct val="0"/>
              </a:spcBef>
              <a:spcAft>
                <a:spcPts val="600"/>
              </a:spcAft>
              <a:defRPr/>
            </a:pPr>
            <a:r>
              <a:rPr lang="en-GB" sz="2000" b="1" dirty="0">
                <a:solidFill>
                  <a:prstClr val="white"/>
                </a:solidFill>
              </a:rPr>
              <a:t>Importance of requirements</a:t>
            </a:r>
          </a:p>
          <a:p>
            <a:r>
              <a:rPr lang="en-US" sz="1700" kern="0" dirty="0">
                <a:solidFill>
                  <a:prstClr val="white"/>
                </a:solidFill>
                <a:latin typeface="Segoe UI"/>
                <a:cs typeface="Segoe UI Light" panose="020B0502040204020203" pitchFamily="34" charset="0"/>
              </a:rPr>
              <a:t>In theory, we could keep improving scalability and performance further and further without end. </a:t>
            </a:r>
            <a:r>
              <a:rPr lang="en-US" sz="1700" kern="0" dirty="0">
                <a:solidFill>
                  <a:srgbClr val="FFC000"/>
                </a:solidFill>
                <a:latin typeface="Segoe UI"/>
                <a:cs typeface="Segoe UI Light" panose="020B0502040204020203" pitchFamily="34" charset="0"/>
              </a:rPr>
              <a:t>At some point, however, more improvement is prohibitively expensive</a:t>
            </a:r>
            <a:r>
              <a:rPr lang="en-US" sz="1700" kern="0" dirty="0">
                <a:solidFill>
                  <a:prstClr val="white"/>
                </a:solidFill>
                <a:latin typeface="Segoe UI"/>
                <a:cs typeface="Segoe UI Light" panose="020B0502040204020203" pitchFamily="34" charset="0"/>
              </a:rPr>
              <a:t>, difficult, and doesn't have enough business impact.</a:t>
            </a: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 name="Title 1"/>
          <p:cNvSpPr>
            <a:spLocks noGrp="1"/>
          </p:cNvSpPr>
          <p:nvPr>
            <p:ph type="title"/>
          </p:nvPr>
        </p:nvSpPr>
        <p:spPr/>
        <p:txBody>
          <a:bodyPr/>
          <a:lstStyle/>
          <a:p>
            <a:r>
              <a:rPr lang="en-US" sz="4000" dirty="0"/>
              <a:t>Performance Bottlenecks</a:t>
            </a:r>
          </a:p>
        </p:txBody>
      </p:sp>
    </p:spTree>
    <p:extLst>
      <p:ext uri="{BB962C8B-B14F-4D97-AF65-F5344CB8AC3E}">
        <p14:creationId xmlns:p14="http://schemas.microsoft.com/office/powerpoint/2010/main" val="74387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Log Analytics</a:t>
            </a:r>
          </a:p>
        </p:txBody>
      </p:sp>
      <p:pic>
        <p:nvPicPr>
          <p:cNvPr id="2" name="Picture 1">
            <a:extLst>
              <a:ext uri="{FF2B5EF4-FFF2-40B4-BE49-F238E27FC236}">
                <a16:creationId xmlns:a16="http://schemas.microsoft.com/office/drawing/2014/main" id="{2CFCA548-A40E-45BB-AF3D-86DDC47631E7}"/>
              </a:ext>
            </a:extLst>
          </p:cNvPr>
          <p:cNvPicPr>
            <a:picLocks noChangeAspect="1"/>
          </p:cNvPicPr>
          <p:nvPr/>
        </p:nvPicPr>
        <p:blipFill>
          <a:blip r:embed="rId3"/>
          <a:stretch>
            <a:fillRect/>
          </a:stretch>
        </p:blipFill>
        <p:spPr>
          <a:xfrm>
            <a:off x="1151578" y="1654982"/>
            <a:ext cx="9888843" cy="4300339"/>
          </a:xfrm>
          <a:prstGeom prst="rect">
            <a:avLst/>
          </a:prstGeom>
        </p:spPr>
      </p:pic>
    </p:spTree>
    <p:extLst>
      <p:ext uri="{BB962C8B-B14F-4D97-AF65-F5344CB8AC3E}">
        <p14:creationId xmlns:p14="http://schemas.microsoft.com/office/powerpoint/2010/main" val="389692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kern="0" dirty="0">
                <a:solidFill>
                  <a:srgbClr val="505050"/>
                </a:solidFill>
                <a:latin typeface="Segoe UI"/>
                <a:cs typeface="Segoe UI Light" panose="020B0502040204020203" pitchFamily="34" charset="0"/>
              </a:rPr>
              <a:t>You'll need to understand not only your application's SLA requirements to your consumer, but also the </a:t>
            </a:r>
            <a:r>
              <a:rPr lang="en-US" b="1" kern="0" dirty="0">
                <a:solidFill>
                  <a:srgbClr val="505050"/>
                </a:solidFill>
                <a:latin typeface="Segoe UI"/>
                <a:cs typeface="Segoe UI Light" panose="020B0502040204020203" pitchFamily="34" charset="0"/>
              </a:rPr>
              <a:t>provided SLAs of any resource that your application may depend on</a:t>
            </a:r>
            <a:r>
              <a:rPr lang="en-US" kern="0" dirty="0">
                <a:solidFill>
                  <a:srgbClr val="505050"/>
                </a:solidFill>
                <a:latin typeface="Segoe UI"/>
                <a:cs typeface="Segoe UI Light" panose="020B0502040204020203" pitchFamily="34" charset="0"/>
              </a:rPr>
              <a:t>.</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endParaRPr lang="en-GB" sz="2400" kern="0" dirty="0">
              <a:solidFill>
                <a:prstClr val="white"/>
              </a:solidFill>
              <a:latin typeface="Segoe UI Light"/>
              <a:cs typeface="Segoe UI" pitchFamily="34" charset="0"/>
            </a:endParaRPr>
          </a:p>
          <a:p>
            <a:endParaRPr lang="en-GB" sz="2400" kern="0" dirty="0">
              <a:solidFill>
                <a:prstClr val="white"/>
              </a:solidFill>
              <a:latin typeface="Segoe UI Light"/>
              <a:cs typeface="Segoe UI" pitchFamily="34" charset="0"/>
            </a:endParaRPr>
          </a:p>
          <a:p>
            <a:r>
              <a:rPr lang="en-US" sz="2400" kern="0" dirty="0">
                <a:solidFill>
                  <a:prstClr val="white"/>
                </a:solidFill>
                <a:latin typeface="Segoe UI Light"/>
                <a:cs typeface="Segoe UI" pitchFamily="34" charset="0"/>
              </a:rPr>
              <a:t>Evaluate the HA capabilities of dependent applications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kern="0" dirty="0">
                <a:solidFill>
                  <a:srgbClr val="505050"/>
                </a:solidFill>
                <a:latin typeface="Segoe UI"/>
                <a:cs typeface="Segoe UI Light" panose="020B0502040204020203" pitchFamily="34" charset="0"/>
              </a:rPr>
              <a:t>To evaluate the HA capabilities of your application, perform a failure analysis. </a:t>
            </a:r>
            <a:r>
              <a:rPr lang="en-US" b="1" kern="0" dirty="0">
                <a:solidFill>
                  <a:srgbClr val="505050"/>
                </a:solidFill>
                <a:latin typeface="Segoe UI"/>
                <a:cs typeface="Segoe UI Light" panose="020B0502040204020203" pitchFamily="34" charset="0"/>
              </a:rPr>
              <a:t>Focus on single points of failure and critical components that would have a large impact</a:t>
            </a:r>
            <a:r>
              <a:rPr lang="en-US" kern="0" dirty="0">
                <a:solidFill>
                  <a:srgbClr val="505050"/>
                </a:solidFill>
                <a:latin typeface="Segoe UI"/>
                <a:cs typeface="Segoe UI Light" panose="020B0502040204020203" pitchFamily="34" charset="0"/>
              </a:rPr>
              <a:t> on the application if they were unreachable, misconfigured, or started behaving unexpectedly.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IN" sz="2400" kern="0" dirty="0">
              <a:solidFill>
                <a:prstClr val="white"/>
              </a:solidFill>
              <a:latin typeface="Segoe UI Light"/>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r>
              <a:rPr lang="en-US" sz="2400" kern="0" dirty="0">
                <a:solidFill>
                  <a:prstClr val="white"/>
                </a:solidFill>
                <a:latin typeface="Segoe UI Light"/>
                <a:cs typeface="Segoe UI" pitchFamily="34" charset="0"/>
              </a:rPr>
              <a:t>Evaluate the HA capabilities of the application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r>
              <a:rPr lang="en-US" kern="0" dirty="0">
                <a:solidFill>
                  <a:srgbClr val="505050"/>
                </a:solidFill>
                <a:latin typeface="Segoe UI"/>
                <a:cs typeface="Segoe UI Light" panose="020B0502040204020203" pitchFamily="34" charset="0"/>
              </a:rPr>
              <a:t>A service-level agreement (SLA) is an agreement between a service provider and a service consumer in which the service provider commits to a standard of service based on measurable metrics and defined responsibilities.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endParaRPr lang="en-GB" sz="2400" kern="0" dirty="0">
              <a:solidFill>
                <a:prstClr val="white"/>
              </a:solidFill>
              <a:latin typeface="Segoe UI Light"/>
              <a:cs typeface="Segoe UI" pitchFamily="34" charset="0"/>
            </a:endParaRPr>
          </a:p>
          <a:p>
            <a:r>
              <a:rPr lang="en-US" sz="2400" kern="0" dirty="0">
                <a:solidFill>
                  <a:prstClr val="white"/>
                </a:solidFill>
                <a:latin typeface="Segoe UI Light"/>
                <a:cs typeface="Segoe UI" pitchFamily="34" charset="0"/>
              </a:rPr>
              <a:t>Determine the service-level agreement of your application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1B4E3855-44A4-4597-A8F1-83807D0D1A4B}"/>
              </a:ext>
            </a:extLst>
          </p:cNvPr>
          <p:cNvSpPr txBox="1">
            <a:spLocks/>
          </p:cNvSpPr>
          <p:nvPr/>
        </p:nvSpPr>
        <p:spPr>
          <a:xfrm>
            <a:off x="333910" y="1062945"/>
            <a:ext cx="11430000" cy="1026435"/>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300" dirty="0">
                <a:solidFill>
                  <a:srgbClr val="505050"/>
                </a:solidFill>
                <a:latin typeface="Segoe UI Light"/>
              </a:rPr>
              <a:t>A highly-available service absorbs </a:t>
            </a:r>
            <a:r>
              <a:rPr lang="en-US" sz="2300" b="1" dirty="0">
                <a:solidFill>
                  <a:srgbClr val="505050"/>
                </a:solidFill>
                <a:latin typeface="Segoe UI Light"/>
              </a:rPr>
              <a:t>fluctuations in availability, load, and temporary failures </a:t>
            </a:r>
            <a:r>
              <a:rPr lang="en-US" sz="2300" dirty="0">
                <a:solidFill>
                  <a:srgbClr val="505050"/>
                </a:solidFill>
                <a:latin typeface="Segoe UI Light"/>
              </a:rPr>
              <a:t>in dependent services and hardware. The application remains online and available.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3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a:xfrm>
            <a:off x="228600" y="238539"/>
            <a:ext cx="11696700" cy="914400"/>
          </a:xfrm>
        </p:spPr>
        <p:txBody>
          <a:bodyPr/>
          <a:lstStyle/>
          <a:p>
            <a:r>
              <a:rPr lang="en-US" sz="4000" dirty="0"/>
              <a:t>High Availability</a:t>
            </a:r>
          </a:p>
        </p:txBody>
      </p:sp>
    </p:spTree>
    <p:extLst>
      <p:ext uri="{BB962C8B-B14F-4D97-AF65-F5344CB8AC3E}">
        <p14:creationId xmlns:p14="http://schemas.microsoft.com/office/powerpoint/2010/main" val="139746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SLA Levels</a:t>
            </a:r>
          </a:p>
        </p:txBody>
      </p:sp>
      <p:pic>
        <p:nvPicPr>
          <p:cNvPr id="2" name="Picture 1">
            <a:extLst>
              <a:ext uri="{FF2B5EF4-FFF2-40B4-BE49-F238E27FC236}">
                <a16:creationId xmlns:a16="http://schemas.microsoft.com/office/drawing/2014/main" id="{C3CAD712-44A9-4844-A811-F92A5F2793E0}"/>
              </a:ext>
            </a:extLst>
          </p:cNvPr>
          <p:cNvPicPr>
            <a:picLocks noChangeAspect="1"/>
          </p:cNvPicPr>
          <p:nvPr/>
        </p:nvPicPr>
        <p:blipFill>
          <a:blip r:embed="rId3"/>
          <a:stretch>
            <a:fillRect/>
          </a:stretch>
        </p:blipFill>
        <p:spPr>
          <a:xfrm>
            <a:off x="892472" y="2341458"/>
            <a:ext cx="10407056" cy="3062880"/>
          </a:xfrm>
          <a:prstGeom prst="rect">
            <a:avLst/>
          </a:prstGeom>
        </p:spPr>
      </p:pic>
    </p:spTree>
    <p:extLst>
      <p:ext uri="{BB962C8B-B14F-4D97-AF65-F5344CB8AC3E}">
        <p14:creationId xmlns:p14="http://schemas.microsoft.com/office/powerpoint/2010/main" val="252834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8075744"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Disaster recovery planning doesn't end once you have a completed plan in hand. </a:t>
            </a:r>
            <a:r>
              <a:rPr lang="en-US" b="1" dirty="0"/>
              <a:t>Testing the plan is a crucial aspect of disaster recovery</a:t>
            </a:r>
            <a:r>
              <a:rPr lang="en-US" dirty="0"/>
              <a:t>, to ensure that the directions and explanations are clear and up-to-date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7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Rectangle 26"/>
          <p:cNvSpPr/>
          <p:nvPr/>
        </p:nvSpPr>
        <p:spPr bwMode="auto">
          <a:xfrm>
            <a:off x="8075744" y="2118162"/>
            <a:ext cx="3688166" cy="1310838"/>
          </a:xfrm>
          <a:prstGeom prst="rect">
            <a:avLst/>
          </a:prstGeom>
          <a:solidFill>
            <a:schemeClr val="accent1"/>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Testing disaster</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sz="2000" dirty="0">
                <a:solidFill>
                  <a:prstClr val="white"/>
                </a:solidFill>
                <a:latin typeface="Segoe UI Semibold" panose="020B0702040204020203" pitchFamily="34" charset="0"/>
                <a:cs typeface="Segoe UI Semibold" panose="020B0702040204020203" pitchFamily="34" charset="0"/>
              </a:rPr>
              <a:t>recovery</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2" name="Rectangle 31"/>
          <p:cNvSpPr/>
          <p:nvPr/>
        </p:nvSpPr>
        <p:spPr bwMode="auto">
          <a:xfrm>
            <a:off x="4228372"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Disaster recovery is not an automatic feature. It must be designed, built, and tested, and should include the following:</a:t>
            </a:r>
          </a:p>
          <a:p>
            <a:pPr marL="285750" indent="-285750">
              <a:buFont typeface="Arial" panose="020B0604020202020204" pitchFamily="34" charset="0"/>
              <a:buChar char="•"/>
            </a:pPr>
            <a:r>
              <a:rPr lang="en-US" dirty="0"/>
              <a:t>Data recovery and replication</a:t>
            </a:r>
          </a:p>
          <a:p>
            <a:pPr marL="285750" indent="-285750">
              <a:buFont typeface="Arial" panose="020B0604020202020204" pitchFamily="34" charset="0"/>
              <a:buChar char="•"/>
            </a:pPr>
            <a:r>
              <a:rPr lang="en-US" dirty="0"/>
              <a:t>Process recovery</a:t>
            </a:r>
          </a:p>
          <a:p>
            <a:pPr marL="742933" lvl="1" indent="-285750">
              <a:buFont typeface="Arial" panose="020B0604020202020204" pitchFamily="34" charset="0"/>
              <a:buChar char="•"/>
            </a:pPr>
            <a:r>
              <a:rPr lang="en-US" dirty="0"/>
              <a:t>Azure Site Recovery</a:t>
            </a:r>
          </a:p>
          <a:p>
            <a:pPr marL="742933" lvl="1" indent="-285750">
              <a:buFont typeface="Arial" panose="020B0604020202020204" pitchFamily="34" charset="0"/>
              <a:buChar char="•"/>
            </a:pPr>
            <a:r>
              <a:rPr lang="en-US" dirty="0"/>
              <a:t>Service-specific features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ectangle 25"/>
          <p:cNvSpPr/>
          <p:nvPr/>
        </p:nvSpPr>
        <p:spPr bwMode="auto">
          <a:xfrm>
            <a:off x="4228372" y="2118162"/>
            <a:ext cx="3688166"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Designing for </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Disaster recovery</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p:cNvSpPr/>
          <p:nvPr/>
        </p:nvSpPr>
        <p:spPr bwMode="auto">
          <a:xfrm>
            <a:off x="378816"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A disaster recovery plan is a single document that details the </a:t>
            </a:r>
            <a:r>
              <a:rPr lang="en-US" b="1" dirty="0"/>
              <a:t>procedures that are required to recover from data loss and downtime </a:t>
            </a:r>
            <a:r>
              <a:rPr lang="en-US" dirty="0"/>
              <a:t>caused by a disaster and includes:</a:t>
            </a:r>
          </a:p>
          <a:p>
            <a:pPr marL="285750" indent="-285750">
              <a:buFont typeface="Arial" panose="020B0604020202020204" pitchFamily="34" charset="0"/>
              <a:buChar char="•"/>
            </a:pPr>
            <a:r>
              <a:rPr lang="en-US" dirty="0"/>
              <a:t>Risk assessment and process inventory</a:t>
            </a:r>
          </a:p>
          <a:p>
            <a:pPr marL="285750" indent="-285750">
              <a:buFont typeface="Arial" panose="020B0604020202020204" pitchFamily="34" charset="0"/>
              <a:buChar char="•"/>
            </a:pPr>
            <a:r>
              <a:rPr lang="en-US" dirty="0"/>
              <a:t>Recovery objectives</a:t>
            </a:r>
          </a:p>
          <a:p>
            <a:pPr marL="285750" indent="-285750">
              <a:buFont typeface="Arial" panose="020B0604020202020204" pitchFamily="34" charset="0"/>
              <a:buChar char="•"/>
            </a:pPr>
            <a:r>
              <a:rPr lang="en-US" dirty="0"/>
              <a:t>Detailed recovery steps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p:cNvSpPr/>
          <p:nvPr/>
        </p:nvSpPr>
        <p:spPr bwMode="auto">
          <a:xfrm>
            <a:off x="378816" y="2118162"/>
            <a:ext cx="3688166"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Create a disaster </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recovery plan</a:t>
            </a:r>
          </a:p>
        </p:txBody>
      </p:sp>
      <p:sp>
        <p:nvSpPr>
          <p:cNvPr id="97" name="Text Placeholder 4"/>
          <p:cNvSpPr txBox="1">
            <a:spLocks/>
          </p:cNvSpPr>
          <p:nvPr/>
        </p:nvSpPr>
        <p:spPr>
          <a:xfrm>
            <a:off x="333910" y="1062945"/>
            <a:ext cx="11430000" cy="124957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505050"/>
                </a:solidFill>
                <a:latin typeface="Segoe UI Light"/>
              </a:rPr>
              <a:t>Disaster recovery is about </a:t>
            </a:r>
            <a:r>
              <a:rPr lang="en-US" b="1" dirty="0">
                <a:solidFill>
                  <a:srgbClr val="505050"/>
                </a:solidFill>
                <a:latin typeface="Segoe UI Light"/>
              </a:rPr>
              <a:t>recovering from high-impact events</a:t>
            </a:r>
            <a:r>
              <a:rPr lang="en-US" dirty="0">
                <a:solidFill>
                  <a:srgbClr val="505050"/>
                </a:solidFill>
                <a:latin typeface="Segoe UI Light"/>
              </a:rPr>
              <a:t> that result in downtime and data loss.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p:txBody>
          <a:bodyPr/>
          <a:lstStyle/>
          <a:p>
            <a:r>
              <a:rPr lang="en-US" sz="4000" dirty="0"/>
              <a:t>Disaster Recovery</a:t>
            </a:r>
          </a:p>
        </p:txBody>
      </p:sp>
    </p:spTree>
    <p:extLst>
      <p:ext uri="{BB962C8B-B14F-4D97-AF65-F5344CB8AC3E}">
        <p14:creationId xmlns:p14="http://schemas.microsoft.com/office/powerpoint/2010/main" val="282085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How to create a disaster recovery plan</a:t>
            </a:r>
          </a:p>
        </p:txBody>
      </p:sp>
      <p:sp>
        <p:nvSpPr>
          <p:cNvPr id="6" name="Text Placeholder 5"/>
          <p:cNvSpPr>
            <a:spLocks noGrp="1"/>
          </p:cNvSpPr>
          <p:nvPr>
            <p:ph type="body" sz="quarter" idx="10"/>
          </p:nvPr>
        </p:nvSpPr>
        <p:spPr>
          <a:xfrm>
            <a:off x="471466" y="1108734"/>
            <a:ext cx="11423354" cy="3594830"/>
          </a:xfrm>
        </p:spPr>
        <p:txBody>
          <a:bodyPr/>
          <a:lstStyle/>
          <a:p>
            <a:r>
              <a:rPr lang="en-US" dirty="0"/>
              <a:t>Risk assessment and process inventory</a:t>
            </a:r>
          </a:p>
          <a:p>
            <a:pPr lvl="1"/>
            <a:r>
              <a:rPr lang="en-US" dirty="0"/>
              <a:t>Needs to consider every process that can't afford unlimited downtime, and every category of data that can't afford unlimited loss.</a:t>
            </a:r>
          </a:p>
          <a:p>
            <a:r>
              <a:rPr lang="en-US" dirty="0"/>
              <a:t>Recovery objectives</a:t>
            </a:r>
          </a:p>
          <a:p>
            <a:pPr lvl="1"/>
            <a:r>
              <a:rPr lang="en-US" b="1" dirty="0"/>
              <a:t>Recovery Point Objective (RPO): </a:t>
            </a:r>
            <a:r>
              <a:rPr lang="en-US" dirty="0"/>
              <a:t>The </a:t>
            </a:r>
            <a:r>
              <a:rPr lang="en-US" b="1" dirty="0"/>
              <a:t>maximum duration of acceptable data loss</a:t>
            </a:r>
            <a:r>
              <a:rPr lang="en-US" dirty="0"/>
              <a:t>. RPO is measured in units of time, not volume: “</a:t>
            </a:r>
            <a:r>
              <a:rPr lang="en-US" b="1" dirty="0"/>
              <a:t>30 minutes of data”, </a:t>
            </a:r>
            <a:r>
              <a:rPr lang="en-US" dirty="0"/>
              <a:t>"four hours of data", and so on. RPO is about limiting and recovering from data loss, not data theft.</a:t>
            </a:r>
          </a:p>
          <a:p>
            <a:pPr lvl="1"/>
            <a:r>
              <a:rPr lang="en-US" b="1" dirty="0"/>
              <a:t>Recovery Time Objective (RTO): </a:t>
            </a:r>
            <a:r>
              <a:rPr lang="en-US" dirty="0"/>
              <a:t>The </a:t>
            </a:r>
            <a:r>
              <a:rPr lang="en-US" b="1" dirty="0"/>
              <a:t>maximum duration of acceptable downtime</a:t>
            </a:r>
            <a:r>
              <a:rPr lang="en-US" dirty="0"/>
              <a:t>, where “downtime” needs to be defined by your specification. For example, if the acceptable downtime duration is </a:t>
            </a:r>
            <a:r>
              <a:rPr lang="en-US" b="1" dirty="0"/>
              <a:t>eight hours </a:t>
            </a:r>
            <a:r>
              <a:rPr lang="en-US" dirty="0"/>
              <a:t>in the event of a disaster, then your RTO is eight hours</a:t>
            </a:r>
          </a:p>
        </p:txBody>
      </p:sp>
      <p:pic>
        <p:nvPicPr>
          <p:cNvPr id="2" name="Picture 1">
            <a:extLst>
              <a:ext uri="{FF2B5EF4-FFF2-40B4-BE49-F238E27FC236}">
                <a16:creationId xmlns:a16="http://schemas.microsoft.com/office/drawing/2014/main" id="{B4D766CA-46FF-4668-BA95-F29C349F167B}"/>
              </a:ext>
            </a:extLst>
          </p:cNvPr>
          <p:cNvPicPr>
            <a:picLocks noChangeAspect="1"/>
          </p:cNvPicPr>
          <p:nvPr/>
        </p:nvPicPr>
        <p:blipFill>
          <a:blip r:embed="rId3"/>
          <a:stretch>
            <a:fillRect/>
          </a:stretch>
        </p:blipFill>
        <p:spPr>
          <a:xfrm>
            <a:off x="3516066" y="5013938"/>
            <a:ext cx="5159868" cy="1214553"/>
          </a:xfrm>
          <a:prstGeom prst="rect">
            <a:avLst/>
          </a:prstGeom>
        </p:spPr>
      </p:pic>
    </p:spTree>
    <p:extLst>
      <p:ext uri="{BB962C8B-B14F-4D97-AF65-F5344CB8AC3E}">
        <p14:creationId xmlns:p14="http://schemas.microsoft.com/office/powerpoint/2010/main" val="167507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Detailing recovery steps</a:t>
            </a:r>
          </a:p>
        </p:txBody>
      </p:sp>
      <p:sp>
        <p:nvSpPr>
          <p:cNvPr id="6" name="Text Placeholder 5"/>
          <p:cNvSpPr>
            <a:spLocks noGrp="1"/>
          </p:cNvSpPr>
          <p:nvPr>
            <p:ph type="body" sz="quarter" idx="10"/>
          </p:nvPr>
        </p:nvSpPr>
        <p:spPr>
          <a:xfrm>
            <a:off x="471466" y="1108734"/>
            <a:ext cx="11423354" cy="5386090"/>
          </a:xfrm>
        </p:spPr>
        <p:txBody>
          <a:bodyPr/>
          <a:lstStyle/>
          <a:p>
            <a:r>
              <a:rPr lang="en-US" sz="2500" b="1" dirty="0"/>
              <a:t>Backups</a:t>
            </a:r>
            <a:r>
              <a:rPr lang="en-US" sz="2500" dirty="0"/>
              <a:t>: How often they're created, where they're located, and how to restore data from them.</a:t>
            </a:r>
          </a:p>
          <a:p>
            <a:r>
              <a:rPr lang="en-US" sz="2500" b="1" dirty="0"/>
              <a:t>Data replicas</a:t>
            </a:r>
            <a:r>
              <a:rPr lang="en-US" sz="2500" dirty="0"/>
              <a:t>: The number and locations of replicas, the nature and consistency characteristics of the replicated data, and how to switch over to a different replica.</a:t>
            </a:r>
          </a:p>
          <a:p>
            <a:r>
              <a:rPr lang="en-US" sz="2500" b="1" dirty="0"/>
              <a:t>Deployments: </a:t>
            </a:r>
            <a:r>
              <a:rPr lang="en-US" sz="2500" dirty="0"/>
              <a:t>How deployments are executed, how rollbacks occur, and failure scenarios for deployments.</a:t>
            </a:r>
          </a:p>
          <a:p>
            <a:r>
              <a:rPr lang="en-US" sz="2500" b="1" dirty="0"/>
              <a:t>Infrastructure</a:t>
            </a:r>
            <a:r>
              <a:rPr lang="en-US" sz="2500" dirty="0"/>
              <a:t>: On-premises and cloud resources, network infrastructure, and hardware inventory.</a:t>
            </a:r>
          </a:p>
          <a:p>
            <a:r>
              <a:rPr lang="en-US" sz="2500" b="1" dirty="0"/>
              <a:t>Dependencies</a:t>
            </a:r>
            <a:r>
              <a:rPr lang="en-US" sz="2500" dirty="0"/>
              <a:t>: External services that are used by the application, including SLAs and contact information.</a:t>
            </a:r>
          </a:p>
          <a:p>
            <a:r>
              <a:rPr lang="en-US" sz="2500" b="1" dirty="0"/>
              <a:t>Configuration and notification</a:t>
            </a:r>
            <a:r>
              <a:rPr lang="en-US" sz="2500" dirty="0"/>
              <a:t>: Flags or options that can be set to gracefully degrade the application, and services that are used to notify users of application impact.</a:t>
            </a:r>
          </a:p>
        </p:txBody>
      </p:sp>
    </p:spTree>
    <p:extLst>
      <p:ext uri="{BB962C8B-B14F-4D97-AF65-F5344CB8AC3E}">
        <p14:creationId xmlns:p14="http://schemas.microsoft.com/office/powerpoint/2010/main" val="30254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3533275"/>
          </a:xfrm>
        </p:spPr>
        <p:txBody>
          <a:bodyPr/>
          <a:lstStyle/>
          <a:p>
            <a:r>
              <a:rPr lang="en-US" dirty="0"/>
              <a:t>Scaling Systems</a:t>
            </a:r>
          </a:p>
          <a:p>
            <a:r>
              <a:rPr lang="en-GB" dirty="0"/>
              <a:t>Optimizing Network Performance</a:t>
            </a:r>
          </a:p>
          <a:p>
            <a:r>
              <a:rPr lang="en-GB" dirty="0"/>
              <a:t>Optimizing Storage Performance</a:t>
            </a:r>
          </a:p>
          <a:p>
            <a:r>
              <a:rPr lang="en-US" dirty="0"/>
              <a:t>Identifying </a:t>
            </a:r>
            <a:r>
              <a:rPr lang="en-GB" dirty="0"/>
              <a:t>Performance Bottlenecks</a:t>
            </a:r>
          </a:p>
          <a:p>
            <a:r>
              <a:rPr lang="en-US" dirty="0"/>
              <a:t>High Availability</a:t>
            </a:r>
          </a:p>
          <a:p>
            <a:r>
              <a:rPr lang="en-US" dirty="0"/>
              <a:t>Disaster Recovery</a:t>
            </a:r>
          </a:p>
          <a:p>
            <a:r>
              <a:rPr lang="en-US" dirty="0"/>
              <a:t>Backup and Restore</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Data recovery and replication</a:t>
            </a:r>
          </a:p>
        </p:txBody>
      </p:sp>
      <p:sp>
        <p:nvSpPr>
          <p:cNvPr id="6" name="Text Placeholder 5"/>
          <p:cNvSpPr>
            <a:spLocks noGrp="1"/>
          </p:cNvSpPr>
          <p:nvPr>
            <p:ph type="body" sz="quarter" idx="10"/>
          </p:nvPr>
        </p:nvSpPr>
        <p:spPr>
          <a:xfrm>
            <a:off x="471466" y="1108734"/>
            <a:ext cx="11423354" cy="4567404"/>
          </a:xfrm>
        </p:spPr>
        <p:txBody>
          <a:bodyPr/>
          <a:lstStyle/>
          <a:p>
            <a:r>
              <a:rPr lang="en-US" b="1" u="sng" dirty="0"/>
              <a:t>Azure Storage </a:t>
            </a:r>
            <a:r>
              <a:rPr lang="en-US" dirty="0"/>
              <a:t>replication capabilities depend on the replication type of selected for the storage account. This replication can be </a:t>
            </a:r>
            <a:r>
              <a:rPr lang="en-US" dirty="0">
                <a:solidFill>
                  <a:srgbClr val="0078D4"/>
                </a:solidFill>
              </a:rPr>
              <a:t>local, zonal, or regional</a:t>
            </a:r>
          </a:p>
          <a:p>
            <a:r>
              <a:rPr lang="en-US" dirty="0"/>
              <a:t>Neither your application nor your operators interact with it directly. Failovers are automatic and transparent.</a:t>
            </a:r>
          </a:p>
          <a:p>
            <a:r>
              <a:rPr lang="en-US" b="1" u="sng" dirty="0"/>
              <a:t>Azure SQL Database </a:t>
            </a:r>
            <a:r>
              <a:rPr lang="en-US" dirty="0"/>
              <a:t>replication is automatic at a small scale, but recovery from a full Azure datacenter or regional outage requires geo-replication. </a:t>
            </a:r>
          </a:p>
          <a:p>
            <a:r>
              <a:rPr lang="en-US" dirty="0"/>
              <a:t>Setting up geo-replication is manual, but it’s a first-class feature of the service and well supported by documentation</a:t>
            </a:r>
          </a:p>
        </p:txBody>
      </p:sp>
    </p:spTree>
    <p:extLst>
      <p:ext uri="{BB962C8B-B14F-4D97-AF65-F5344CB8AC3E}">
        <p14:creationId xmlns:p14="http://schemas.microsoft.com/office/powerpoint/2010/main" val="320986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Data recovery and replication</a:t>
            </a:r>
          </a:p>
        </p:txBody>
      </p:sp>
      <p:sp>
        <p:nvSpPr>
          <p:cNvPr id="6" name="Text Placeholder 5"/>
          <p:cNvSpPr>
            <a:spLocks noGrp="1"/>
          </p:cNvSpPr>
          <p:nvPr>
            <p:ph type="body" sz="quarter" idx="10"/>
          </p:nvPr>
        </p:nvSpPr>
        <p:spPr>
          <a:xfrm>
            <a:off x="471466" y="1108734"/>
            <a:ext cx="11423354" cy="5601533"/>
          </a:xfrm>
        </p:spPr>
        <p:txBody>
          <a:bodyPr/>
          <a:lstStyle/>
          <a:p>
            <a:r>
              <a:rPr lang="en-US" sz="2600" b="1" u="sng" dirty="0"/>
              <a:t>Cosmos DB </a:t>
            </a:r>
            <a:r>
              <a:rPr lang="en-US" sz="2600" dirty="0"/>
              <a:t>is a globally distributed database system, and replication is central to its implementation.</a:t>
            </a:r>
          </a:p>
          <a:p>
            <a:r>
              <a:rPr lang="en-US" sz="2600" dirty="0"/>
              <a:t>Instead of configuring replication directly, you configure options related to partitioning and data consistency. </a:t>
            </a:r>
          </a:p>
          <a:p>
            <a:r>
              <a:rPr lang="en-US" sz="2600" dirty="0"/>
              <a:t>Automatically takes backups of your data at regular intervals, without affecting the performance or availability of the database operations. </a:t>
            </a:r>
          </a:p>
          <a:p>
            <a:r>
              <a:rPr lang="en-US" sz="2600" dirty="0"/>
              <a:t>Backups are stored separately in a storage service</a:t>
            </a:r>
          </a:p>
          <a:p>
            <a:r>
              <a:rPr lang="en-US" sz="2600" b="1" u="sng" dirty="0"/>
              <a:t>Azure Synapse Analytics </a:t>
            </a:r>
            <a:r>
              <a:rPr lang="en-US" sz="2600" dirty="0"/>
              <a:t>a snapshot creates a restore point you can leverage to recover or copy your data warehouse to a previous state. Since it is a distributed system, a snapshot consists of many files that are located in Azure storage.</a:t>
            </a:r>
          </a:p>
          <a:p>
            <a:r>
              <a:rPr lang="en-US" sz="2600" dirty="0"/>
              <a:t>Snapshots capture incremental changes from the data stored in your data warehouse.</a:t>
            </a:r>
          </a:p>
        </p:txBody>
      </p:sp>
    </p:spTree>
    <p:extLst>
      <p:ext uri="{BB962C8B-B14F-4D97-AF65-F5344CB8AC3E}">
        <p14:creationId xmlns:p14="http://schemas.microsoft.com/office/powerpoint/2010/main" val="70821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FD0B82-E5C1-4426-A32A-7082E5C3AAC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6596" r="4164"/>
          <a:stretch/>
        </p:blipFill>
        <p:spPr>
          <a:xfrm flipH="1">
            <a:off x="6097587" y="0"/>
            <a:ext cx="6094414" cy="6858526"/>
          </a:xfrm>
          <a:prstGeom prst="rect">
            <a:avLst/>
          </a:prstGeom>
        </p:spPr>
      </p:pic>
      <p:sp>
        <p:nvSpPr>
          <p:cNvPr id="2" name="Rectangle 1">
            <a:extLst>
              <a:ext uri="{FF2B5EF4-FFF2-40B4-BE49-F238E27FC236}">
                <a16:creationId xmlns:a16="http://schemas.microsoft.com/office/drawing/2014/main" id="{53ECA5C1-B56D-48D4-89FD-EA8162546AE2}"/>
              </a:ext>
            </a:extLst>
          </p:cNvPr>
          <p:cNvSpPr/>
          <p:nvPr/>
        </p:nvSpPr>
        <p:spPr>
          <a:xfrm>
            <a:off x="228600" y="1581855"/>
            <a:ext cx="6096000" cy="4154984"/>
          </a:xfrm>
          <a:prstGeom prst="rect">
            <a:avLst/>
          </a:prstGeom>
        </p:spPr>
        <p:txBody>
          <a:bodyPr>
            <a:spAutoFit/>
          </a:bodyPr>
          <a:lstStyle/>
          <a:p>
            <a:pPr marL="342900" indent="-342900">
              <a:buFont typeface="Arial" panose="020B0604020202020204" pitchFamily="34" charset="0"/>
              <a:buChar char="•"/>
            </a:pPr>
            <a:r>
              <a:rPr lang="en-GB" sz="2400" dirty="0"/>
              <a:t>Establish backup and restoration requirements</a:t>
            </a:r>
            <a:br>
              <a:rPr lang="en-GB" sz="2400" dirty="0"/>
            </a:br>
            <a:endParaRPr lang="en-GB" sz="2400" dirty="0"/>
          </a:p>
          <a:p>
            <a:pPr marL="342900" indent="-342900">
              <a:buFont typeface="Arial" panose="020B0604020202020204" pitchFamily="34" charset="0"/>
              <a:buChar char="•"/>
            </a:pPr>
            <a:r>
              <a:rPr lang="en-GB" sz="2400" dirty="0"/>
              <a:t>Azure backup and restore capabilities</a:t>
            </a:r>
          </a:p>
          <a:p>
            <a:pPr marL="800083" lvl="1" indent="-342900">
              <a:buFont typeface="Arial" panose="020B0604020202020204" pitchFamily="34" charset="0"/>
              <a:buChar char="•"/>
            </a:pPr>
            <a:r>
              <a:rPr lang="en-GB" sz="2400" dirty="0"/>
              <a:t>Azure Backup</a:t>
            </a:r>
          </a:p>
          <a:p>
            <a:pPr marL="800083" lvl="1" indent="-342900">
              <a:buFont typeface="Arial" panose="020B0604020202020204" pitchFamily="34" charset="0"/>
              <a:buChar char="•"/>
            </a:pPr>
            <a:r>
              <a:rPr lang="en-GB" sz="2400" dirty="0"/>
              <a:t>Azure Blob storage (archive tier)</a:t>
            </a:r>
          </a:p>
          <a:p>
            <a:pPr marL="800083" lvl="1" indent="-342900">
              <a:buFont typeface="Arial" panose="020B0604020202020204" pitchFamily="34" charset="0"/>
              <a:buChar char="•"/>
            </a:pPr>
            <a:r>
              <a:rPr lang="en-GB" sz="2400" dirty="0"/>
              <a:t>Azure SQL Database</a:t>
            </a:r>
          </a:p>
          <a:p>
            <a:pPr marL="800083" lvl="1" indent="-342900">
              <a:buFont typeface="Arial" panose="020B0604020202020204" pitchFamily="34" charset="0"/>
              <a:buChar char="•"/>
            </a:pPr>
            <a:r>
              <a:rPr lang="en-GB" sz="2400" dirty="0"/>
              <a:t>Azure App Service</a:t>
            </a:r>
            <a:br>
              <a:rPr lang="en-GB" sz="2400" dirty="0"/>
            </a:br>
            <a:endParaRPr lang="en-GB" sz="2400" dirty="0"/>
          </a:p>
          <a:p>
            <a:pPr marL="342900" indent="-342900">
              <a:buFont typeface="Arial" panose="020B0604020202020204" pitchFamily="34" charset="0"/>
              <a:buChar char="•"/>
            </a:pPr>
            <a:r>
              <a:rPr lang="en-GB" sz="2400" dirty="0"/>
              <a:t>Verify backups and test restore procedures</a:t>
            </a:r>
          </a:p>
        </p:txBody>
      </p:sp>
      <p:sp>
        <p:nvSpPr>
          <p:cNvPr id="3" name="Title 2"/>
          <p:cNvSpPr>
            <a:spLocks noGrp="1"/>
          </p:cNvSpPr>
          <p:nvPr>
            <p:ph type="title"/>
          </p:nvPr>
        </p:nvSpPr>
        <p:spPr/>
        <p:txBody>
          <a:bodyPr/>
          <a:lstStyle/>
          <a:p>
            <a:r>
              <a:rPr lang="en-GB" sz="3900" dirty="0"/>
              <a:t>Backup and Restore</a:t>
            </a:r>
          </a:p>
        </p:txBody>
      </p:sp>
      <p:sp>
        <p:nvSpPr>
          <p:cNvPr id="4" name="Rectangle 3">
            <a:extLst>
              <a:ext uri="{FF2B5EF4-FFF2-40B4-BE49-F238E27FC236}">
                <a16:creationId xmlns:a16="http://schemas.microsoft.com/office/drawing/2014/main" id="{9E7DD0D2-9721-4FBF-A3D9-7B0793742A23}"/>
              </a:ext>
            </a:extLst>
          </p:cNvPr>
          <p:cNvSpPr/>
          <p:nvPr/>
        </p:nvSpPr>
        <p:spPr>
          <a:xfrm>
            <a:off x="351692" y="5983069"/>
            <a:ext cx="5742722" cy="707886"/>
          </a:xfrm>
          <a:prstGeom prst="rect">
            <a:avLst/>
          </a:prstGeom>
        </p:spPr>
        <p:txBody>
          <a:bodyPr wrap="square">
            <a:spAutoFit/>
          </a:bodyPr>
          <a:lstStyle/>
          <a:p>
            <a:r>
              <a:rPr lang="en-US" sz="2000" b="1" dirty="0">
                <a:solidFill>
                  <a:srgbClr val="FF0000"/>
                </a:solidFill>
                <a:latin typeface="Segoe UI" panose="020B0502040204020203" pitchFamily="34" charset="0"/>
              </a:rPr>
              <a:t>Neither replication nor backup are complete disaster recovery solutions on their own</a:t>
            </a:r>
            <a:r>
              <a:rPr lang="en-US" sz="2000" dirty="0">
                <a:solidFill>
                  <a:srgbClr val="FF0000"/>
                </a:solidFill>
                <a:latin typeface="Segoe UI" panose="020B0502040204020203" pitchFamily="34" charset="0"/>
              </a:rPr>
              <a:t>. </a:t>
            </a:r>
            <a:endParaRPr lang="en-US" sz="1800" dirty="0">
              <a:solidFill>
                <a:srgbClr val="FF0000"/>
              </a:solidFill>
            </a:endParaRPr>
          </a:p>
        </p:txBody>
      </p:sp>
    </p:spTree>
    <p:extLst>
      <p:ext uri="{BB962C8B-B14F-4D97-AF65-F5344CB8AC3E}">
        <p14:creationId xmlns:p14="http://schemas.microsoft.com/office/powerpoint/2010/main" val="30183093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018520" cy="553998"/>
          </a:xfrm>
        </p:spPr>
        <p:txBody>
          <a:bodyPr/>
          <a:lstStyle/>
          <a:p>
            <a:r>
              <a:rPr lang="en-US" dirty="0"/>
              <a:t>Lab: </a:t>
            </a:r>
            <a:r>
              <a:rPr lang="en-GB" b="1" dirty="0"/>
              <a:t>Designing for Scale and Resiliency</a:t>
            </a:r>
            <a:endParaRPr lang="en-US" dirty="0"/>
          </a:p>
        </p:txBody>
      </p:sp>
    </p:spTree>
    <p:extLst>
      <p:ext uri="{BB962C8B-B14F-4D97-AF65-F5344CB8AC3E}">
        <p14:creationId xmlns:p14="http://schemas.microsoft.com/office/powerpoint/2010/main" val="35692735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417312"/>
            <a:ext cx="11018520" cy="236988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After completing this lab, you will be able to:</a:t>
            </a:r>
          </a:p>
          <a:p>
            <a:pPr marL="0" indent="0">
              <a:buNone/>
            </a:pPr>
            <a:endParaRPr lang="en-US" sz="2200" dirty="0"/>
          </a:p>
          <a:p>
            <a:pPr marL="685800" lvl="1" indent="-457200">
              <a:buFont typeface="+mj-lt"/>
              <a:buAutoNum type="arabicPeriod"/>
            </a:pPr>
            <a:r>
              <a:rPr lang="en-US" sz="2200" dirty="0"/>
              <a:t>Adjust Workload Capacity by Scaling</a:t>
            </a:r>
          </a:p>
          <a:p>
            <a:pPr marL="685800" lvl="1" indent="-457200">
              <a:buFont typeface="+mj-lt"/>
              <a:buAutoNum type="arabicPeriod"/>
            </a:pPr>
            <a:r>
              <a:rPr lang="en-US" sz="2200" dirty="0"/>
              <a:t>Design for Optimized Storage and Database Performance</a:t>
            </a:r>
          </a:p>
          <a:p>
            <a:pPr marL="685800" lvl="1" indent="-457200">
              <a:buFont typeface="+mj-lt"/>
              <a:buAutoNum type="arabicPeriod"/>
            </a:pPr>
            <a:r>
              <a:rPr lang="en-US" sz="2200" dirty="0"/>
              <a:t>Design a Highly Available Solution</a:t>
            </a:r>
          </a:p>
          <a:p>
            <a:pPr marL="685800" lvl="1" indent="-457200">
              <a:buFont typeface="+mj-lt"/>
              <a:buAutoNum type="arabicPeriod"/>
            </a:pPr>
            <a:r>
              <a:rPr lang="en-US" sz="2200" dirty="0"/>
              <a:t>Incorporate Disaster Recovery into Architectures</a:t>
            </a:r>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Lab objectives</a:t>
            </a:r>
          </a:p>
        </p:txBody>
      </p:sp>
      <p:sp>
        <p:nvSpPr>
          <p:cNvPr id="6" name="Text Placeholder 5"/>
          <p:cNvSpPr>
            <a:spLocks noGrp="1"/>
          </p:cNvSpPr>
          <p:nvPr>
            <p:ph type="body" sz="quarter" idx="10"/>
          </p:nvPr>
        </p:nvSpPr>
        <p:spPr>
          <a:xfrm>
            <a:off x="471466" y="1108734"/>
            <a:ext cx="11018520" cy="2806922"/>
          </a:xfrm>
        </p:spPr>
        <p:txBody>
          <a:bodyPr/>
          <a:lstStyle/>
          <a:p>
            <a:pPr marL="0" indent="0">
              <a:buNone/>
            </a:pPr>
            <a:r>
              <a:rPr lang="en-US" sz="2600" dirty="0"/>
              <a:t>The students will explore a range of resiliency and scale issues that would have to be considered when defining a solution architecture for an organization. They will first look at how they will incorporate scale into a solution. They will follow this by looking into storage and database performance, and how solutions can be made highly available. Finally, the student will investigate the issue of disaster recovery.</a:t>
            </a:r>
          </a:p>
          <a:p>
            <a:pPr marL="0" indent="0">
              <a:buNone/>
            </a:pPr>
            <a:endParaRPr lang="en-US" sz="2200" dirty="0"/>
          </a:p>
        </p:txBody>
      </p:sp>
      <p:sp>
        <p:nvSpPr>
          <p:cNvPr id="17" name="Title 16"/>
          <p:cNvSpPr>
            <a:spLocks noGrp="1"/>
          </p:cNvSpPr>
          <p:nvPr>
            <p:ph type="title"/>
          </p:nvPr>
        </p:nvSpPr>
        <p:spPr>
          <a:xfrm>
            <a:off x="471466" y="369518"/>
            <a:ext cx="11018520" cy="553998"/>
          </a:xfrm>
        </p:spPr>
        <p:txBody>
          <a:bodyPr/>
          <a:lstStyle/>
          <a:p>
            <a:r>
              <a:rPr lang="en-US" dirty="0"/>
              <a:t>Lab overview</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5743111"/>
          </a:xfrm>
        </p:spPr>
        <p:txBody>
          <a:bodyPr/>
          <a:lstStyle/>
          <a:p>
            <a:pPr marL="0" indent="0">
              <a:buNone/>
            </a:pPr>
            <a:r>
              <a:rPr lang="en-US" sz="1800" dirty="0"/>
              <a:t>You have recently been hired as a senior data engineer at AdventureWorks and are working with a consultant and architects to design a resilience and scale approach for a cloud data platform solution that meets the organizations technical and business requirements.</a:t>
            </a:r>
          </a:p>
          <a:p>
            <a:pPr marL="0" indent="0">
              <a:buNone/>
            </a:pPr>
            <a:br>
              <a:rPr lang="en-US" sz="1800" dirty="0"/>
            </a:br>
            <a:r>
              <a:rPr lang="en-US" sz="1800" dirty="0"/>
              <a:t>Based on the case study about AdventureWorks, you have been asked by the board to produce a short report that address their concerns regarding the resilience and scaling of the services to meet with the websites ability to process sales and the customers demand for service. The report should confirm the concerns that has been raised, and your report should propose how the issues are to be dealt with.</a:t>
            </a:r>
          </a:p>
          <a:p>
            <a:pPr marL="0" indent="0">
              <a:buNone/>
            </a:pPr>
            <a:br>
              <a:rPr lang="en-US" sz="1800" dirty="0"/>
            </a:br>
            <a:r>
              <a:rPr lang="en-US" sz="1800" dirty="0"/>
              <a:t>You should also address the concerns of how the organization should maintain operations in the event of intermittent failures. It should also address a disaster recovery approach to ensure the data is protected.</a:t>
            </a:r>
          </a:p>
          <a:p>
            <a:pPr marL="0" indent="0">
              <a:buNone/>
            </a:pPr>
            <a:br>
              <a:rPr lang="en-US" sz="1800" dirty="0"/>
            </a:br>
            <a:r>
              <a:rPr lang="en-US" sz="1800" dirty="0"/>
              <a:t>At the end of this lab, you will have:</a:t>
            </a:r>
          </a:p>
          <a:p>
            <a:pPr marL="0" indent="0">
              <a:buNone/>
            </a:pPr>
            <a:endParaRPr lang="en-US" sz="1800" dirty="0"/>
          </a:p>
          <a:p>
            <a:pPr marL="685800" lvl="1" indent="-457200">
              <a:buFont typeface="+mj-lt"/>
              <a:buAutoNum type="arabicPeriod"/>
            </a:pPr>
            <a:r>
              <a:rPr lang="en-US" sz="1800" dirty="0"/>
              <a:t>Adjust Workload Capacity by Scaling</a:t>
            </a:r>
          </a:p>
          <a:p>
            <a:pPr marL="685800" lvl="1" indent="-457200">
              <a:buFont typeface="+mj-lt"/>
              <a:buAutoNum type="arabicPeriod"/>
            </a:pPr>
            <a:r>
              <a:rPr lang="en-US" sz="1800" dirty="0"/>
              <a:t>Design for Optimized Storage and Database Performance</a:t>
            </a:r>
          </a:p>
          <a:p>
            <a:pPr marL="685800" lvl="1" indent="-457200">
              <a:buFont typeface="+mj-lt"/>
              <a:buAutoNum type="arabicPeriod"/>
            </a:pPr>
            <a:r>
              <a:rPr lang="en-US" sz="1800" dirty="0"/>
              <a:t>Design a Highly Available Solution</a:t>
            </a:r>
          </a:p>
          <a:p>
            <a:pPr marL="685800" lvl="1" indent="-457200">
              <a:buFont typeface="+mj-lt"/>
              <a:buAutoNum type="arabicPeriod"/>
            </a:pPr>
            <a:r>
              <a:rPr lang="en-US" sz="1800" dirty="0"/>
              <a:t>Incorporate Disaster Recovery into Architectures</a:t>
            </a:r>
          </a:p>
          <a:p>
            <a:pPr marL="0" indent="0">
              <a:buNone/>
            </a:pPr>
            <a:endParaRPr lang="en-US" sz="1700" dirty="0"/>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4998291"/>
          </a:xfrm>
        </p:spPr>
        <p:txBody>
          <a:bodyPr/>
          <a:lstStyle/>
          <a:p>
            <a:pPr lvl="0"/>
            <a:r>
              <a:rPr lang="en-US" dirty="0"/>
              <a:t>Exercise 1 – </a:t>
            </a:r>
            <a:r>
              <a:rPr lang="en-GB" dirty="0"/>
              <a:t>Have any availability or disaster recovery requirements been missed? </a:t>
            </a:r>
            <a:br>
              <a:rPr lang="en-GB" dirty="0"/>
            </a:br>
            <a:endParaRPr lang="en-GB" dirty="0"/>
          </a:p>
          <a:p>
            <a:pPr lvl="0"/>
            <a:r>
              <a:rPr lang="en-US" dirty="0"/>
              <a:t>Exercise 2 – Was there any debate in the </a:t>
            </a:r>
            <a:r>
              <a:rPr lang="en-GB" dirty="0"/>
              <a:t>availability or disaster recovery options</a:t>
            </a:r>
            <a:r>
              <a:rPr lang="en-US" dirty="0"/>
              <a:t>?</a:t>
            </a:r>
            <a:br>
              <a:rPr lang="en-US" dirty="0"/>
            </a:br>
            <a:endParaRPr lang="en-US" dirty="0"/>
          </a:p>
          <a:p>
            <a:pPr lvl="0"/>
            <a:r>
              <a:rPr lang="en-US" dirty="0"/>
              <a:t>Exercise 3 – Are there technologies that could not provide any </a:t>
            </a:r>
            <a:r>
              <a:rPr lang="en-GB" dirty="0"/>
              <a:t>availability or disaster recovery</a:t>
            </a:r>
            <a:r>
              <a:rPr lang="en-US" dirty="0"/>
              <a:t>? </a:t>
            </a:r>
            <a:br>
              <a:rPr lang="en-US" dirty="0"/>
            </a:br>
            <a:endParaRPr lang="en-US" dirty="0"/>
          </a:p>
          <a:p>
            <a:pPr lvl="0"/>
            <a:r>
              <a:rPr lang="en-US" dirty="0"/>
              <a:t>Exercise 4 – Which </a:t>
            </a:r>
            <a:r>
              <a:rPr lang="en-GB" dirty="0"/>
              <a:t>availability or disaster recovery </a:t>
            </a:r>
            <a:r>
              <a:rPr lang="en-US" dirty="0"/>
              <a:t>options are of importance to your own organization?</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5 – Designing for Scale and Resiliency</a:t>
            </a:r>
          </a:p>
        </p:txBody>
      </p:sp>
      <p:sp>
        <p:nvSpPr>
          <p:cNvPr id="6" name="Text Placeholder 5"/>
          <p:cNvSpPr>
            <a:spLocks noGrp="1"/>
          </p:cNvSpPr>
          <p:nvPr>
            <p:ph type="body" sz="quarter" idx="10"/>
          </p:nvPr>
        </p:nvSpPr>
        <p:spPr>
          <a:xfrm>
            <a:off x="471466" y="1108734"/>
            <a:ext cx="11423354" cy="947952"/>
          </a:xfrm>
        </p:spPr>
        <p:txBody>
          <a:bodyPr/>
          <a:lstStyle/>
          <a:p>
            <a:r>
              <a:rPr lang="en-US" dirty="0"/>
              <a:t>Exercise 1 - Task 1: Adjust Workload Capacity by Scaling</a:t>
            </a:r>
          </a:p>
          <a:p>
            <a:endParaRPr lang="en-US" dirty="0"/>
          </a:p>
        </p:txBody>
      </p:sp>
      <p:graphicFrame>
        <p:nvGraphicFramePr>
          <p:cNvPr id="2" name="Table 1">
            <a:extLst>
              <a:ext uri="{FF2B5EF4-FFF2-40B4-BE49-F238E27FC236}">
                <a16:creationId xmlns:a16="http://schemas.microsoft.com/office/drawing/2014/main" id="{0FAA87D3-28B0-4B6A-BA1B-AD27426026BF}"/>
              </a:ext>
            </a:extLst>
          </p:cNvPr>
          <p:cNvGraphicFramePr>
            <a:graphicFrameLocks noGrp="1"/>
          </p:cNvGraphicFramePr>
          <p:nvPr>
            <p:extLst>
              <p:ext uri="{D42A27DB-BD31-4B8C-83A1-F6EECF244321}">
                <p14:modId xmlns:p14="http://schemas.microsoft.com/office/powerpoint/2010/main" val="3191994441"/>
              </p:ext>
            </p:extLst>
          </p:nvPr>
        </p:nvGraphicFramePr>
        <p:xfrm>
          <a:off x="471466" y="1802654"/>
          <a:ext cx="11423354" cy="3402391"/>
        </p:xfrm>
        <a:graphic>
          <a:graphicData uri="http://schemas.openxmlformats.org/drawingml/2006/table">
            <a:tbl>
              <a:tblPr firstRow="1" firstCol="1" bandRow="1">
                <a:tableStyleId>{5C22544A-7EE6-4342-B048-85BDC9FD1C3A}</a:tableStyleId>
              </a:tblPr>
              <a:tblGrid>
                <a:gridCol w="3210430">
                  <a:extLst>
                    <a:ext uri="{9D8B030D-6E8A-4147-A177-3AD203B41FA5}">
                      <a16:colId xmlns:a16="http://schemas.microsoft.com/office/drawing/2014/main" val="1168720088"/>
                    </a:ext>
                  </a:extLst>
                </a:gridCol>
                <a:gridCol w="7022974">
                  <a:extLst>
                    <a:ext uri="{9D8B030D-6E8A-4147-A177-3AD203B41FA5}">
                      <a16:colId xmlns:a16="http://schemas.microsoft.com/office/drawing/2014/main" val="1440643681"/>
                    </a:ext>
                  </a:extLst>
                </a:gridCol>
                <a:gridCol w="1189950">
                  <a:extLst>
                    <a:ext uri="{9D8B030D-6E8A-4147-A177-3AD203B41FA5}">
                      <a16:colId xmlns:a16="http://schemas.microsoft.com/office/drawing/2014/main" val="3399559477"/>
                    </a:ext>
                  </a:extLst>
                </a:gridCol>
              </a:tblGrid>
              <a:tr h="311158">
                <a:tc>
                  <a:txBody>
                    <a:bodyPr/>
                    <a:lstStyle/>
                    <a:p>
                      <a:pPr>
                        <a:lnSpc>
                          <a:spcPct val="107000"/>
                        </a:lnSpc>
                        <a:spcAft>
                          <a:spcPts val="0"/>
                        </a:spcAft>
                      </a:pPr>
                      <a:r>
                        <a:rPr lang="en-GB" sz="1600">
                          <a:effectLst/>
                        </a:rPr>
                        <a:t>Service to Scale</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ct val="107000"/>
                        </a:lnSpc>
                        <a:spcAft>
                          <a:spcPts val="0"/>
                        </a:spcAft>
                      </a:pPr>
                      <a:r>
                        <a:rPr lang="en-GB" sz="1600">
                          <a:effectLst/>
                        </a:rPr>
                        <a:t>Justification</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ct val="107000"/>
                        </a:lnSpc>
                        <a:spcAft>
                          <a:spcPts val="0"/>
                        </a:spcAft>
                      </a:pPr>
                      <a:r>
                        <a:rPr lang="en-GB" sz="1600">
                          <a:effectLst/>
                        </a:rPr>
                        <a:t>Scale Units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extLst>
                  <a:ext uri="{0D108BD9-81ED-4DB2-BD59-A6C34878D82A}">
                    <a16:rowId xmlns:a16="http://schemas.microsoft.com/office/drawing/2014/main" val="2659511928"/>
                  </a:ext>
                </a:extLst>
              </a:tr>
              <a:tr h="1030411">
                <a:tc>
                  <a:txBody>
                    <a:bodyPr/>
                    <a:lstStyle/>
                    <a:p>
                      <a:pPr>
                        <a:lnSpc>
                          <a:spcPct val="107000"/>
                        </a:lnSpc>
                        <a:spcAft>
                          <a:spcPts val="0"/>
                        </a:spcAft>
                      </a:pPr>
                      <a:r>
                        <a:rPr lang="en-GB" sz="1600">
                          <a:effectLst/>
                        </a:rPr>
                        <a:t>Azure SQL Database</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ts val="1425"/>
                        </a:lnSpc>
                        <a:spcAft>
                          <a:spcPts val="0"/>
                        </a:spcAft>
                      </a:pPr>
                      <a:endParaRPr lang="en-GB" sz="1600" dirty="0">
                        <a:effectLst/>
                      </a:endParaRPr>
                    </a:p>
                    <a:p>
                      <a:pPr>
                        <a:lnSpc>
                          <a:spcPts val="1425"/>
                        </a:lnSpc>
                        <a:spcAft>
                          <a:spcPts val="0"/>
                        </a:spcAft>
                      </a:pPr>
                      <a:r>
                        <a:rPr lang="en-GB" sz="1600" dirty="0">
                          <a:effectLst/>
                        </a:rPr>
                        <a:t>For the Current Sales / Ordering system. Due to global expansion and data governance requirements, </a:t>
                      </a:r>
                      <a:r>
                        <a:rPr lang="en-GB" sz="1600" dirty="0" err="1">
                          <a:effectLst/>
                        </a:rPr>
                        <a:t>AdventureWorks</a:t>
                      </a:r>
                      <a:r>
                        <a:rPr lang="en-GB" sz="1600" dirty="0">
                          <a:effectLst/>
                        </a:rPr>
                        <a:t> will transition this system to better serve their customers and will be looking for global availability.</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ct val="107000"/>
                        </a:lnSpc>
                        <a:spcAft>
                          <a:spcPts val="0"/>
                        </a:spcAft>
                      </a:pPr>
                      <a:r>
                        <a:rPr lang="en-GB" sz="1600">
                          <a:effectLst/>
                        </a:rPr>
                        <a:t>DTU</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extLst>
                  <a:ext uri="{0D108BD9-81ED-4DB2-BD59-A6C34878D82A}">
                    <a16:rowId xmlns:a16="http://schemas.microsoft.com/office/drawing/2014/main" val="2865831702"/>
                  </a:ext>
                </a:extLst>
              </a:tr>
              <a:tr h="1030411">
                <a:tc>
                  <a:txBody>
                    <a:bodyPr/>
                    <a:lstStyle/>
                    <a:p>
                      <a:pPr>
                        <a:lnSpc>
                          <a:spcPct val="107000"/>
                        </a:lnSpc>
                        <a:spcAft>
                          <a:spcPts val="0"/>
                        </a:spcAft>
                      </a:pPr>
                      <a:r>
                        <a:rPr lang="en-GB" sz="1600" dirty="0">
                          <a:effectLst/>
                        </a:rPr>
                        <a:t>Azure Synapse</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ts val="1425"/>
                        </a:lnSpc>
                        <a:spcAft>
                          <a:spcPts val="0"/>
                        </a:spcAft>
                      </a:pPr>
                      <a:endParaRPr lang="en-GB" sz="1600" dirty="0">
                        <a:effectLst/>
                      </a:endParaRPr>
                    </a:p>
                    <a:p>
                      <a:pPr>
                        <a:lnSpc>
                          <a:spcPts val="1425"/>
                        </a:lnSpc>
                        <a:spcAft>
                          <a:spcPts val="0"/>
                        </a:spcAft>
                      </a:pPr>
                      <a:r>
                        <a:rPr lang="en-GB" sz="1600" dirty="0">
                          <a:effectLst/>
                        </a:rPr>
                        <a:t>For the historical reporting system. The CTO expects that the same level of performance is also achieved in </a:t>
                      </a:r>
                      <a:r>
                        <a:rPr lang="en-GB" sz="1600" b="1" dirty="0">
                          <a:effectLst/>
                        </a:rPr>
                        <a:t>November and December </a:t>
                      </a:r>
                      <a:r>
                        <a:rPr lang="en-GB" sz="1600" dirty="0">
                          <a:effectLst/>
                        </a:rPr>
                        <a:t>when data volumes typically increase.</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ct val="107000"/>
                        </a:lnSpc>
                        <a:spcAft>
                          <a:spcPts val="0"/>
                        </a:spcAft>
                      </a:pPr>
                      <a:r>
                        <a:rPr lang="en-GB" sz="1600">
                          <a:effectLst/>
                        </a:rPr>
                        <a:t>DWU</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extLst>
                  <a:ext uri="{0D108BD9-81ED-4DB2-BD59-A6C34878D82A}">
                    <a16:rowId xmlns:a16="http://schemas.microsoft.com/office/drawing/2014/main" val="2250847045"/>
                  </a:ext>
                </a:extLst>
              </a:tr>
              <a:tr h="1030411">
                <a:tc>
                  <a:txBody>
                    <a:bodyPr/>
                    <a:lstStyle/>
                    <a:p>
                      <a:pPr>
                        <a:lnSpc>
                          <a:spcPct val="107000"/>
                        </a:lnSpc>
                        <a:spcAft>
                          <a:spcPts val="0"/>
                        </a:spcAft>
                      </a:pPr>
                      <a:r>
                        <a:rPr lang="en-GB" sz="1600">
                          <a:effectLst/>
                        </a:rPr>
                        <a:t>Azure Cosmos DB</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ts val="1425"/>
                        </a:lnSpc>
                        <a:spcAft>
                          <a:spcPts val="0"/>
                        </a:spcAft>
                      </a:pPr>
                      <a:endParaRPr lang="en-GB" sz="1600" dirty="0">
                        <a:effectLst/>
                      </a:endParaRPr>
                    </a:p>
                    <a:p>
                      <a:pPr>
                        <a:lnSpc>
                          <a:spcPts val="1425"/>
                        </a:lnSpc>
                        <a:spcAft>
                          <a:spcPts val="0"/>
                        </a:spcAft>
                      </a:pPr>
                      <a:r>
                        <a:rPr lang="en-GB" sz="1600" dirty="0">
                          <a:effectLst/>
                        </a:rPr>
                        <a:t>Customer Service / Presales Bot. The customer service / presales chat bot needs to </a:t>
                      </a:r>
                      <a:r>
                        <a:rPr lang="en-GB" sz="1600" b="1" dirty="0">
                          <a:effectLst/>
                        </a:rPr>
                        <a:t>respond to requests for data in near real-time </a:t>
                      </a:r>
                      <a:r>
                        <a:rPr lang="en-GB" sz="1600" dirty="0">
                          <a:effectLst/>
                        </a:rPr>
                        <a:t>regardless of where the customer is located.</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tc>
                  <a:txBody>
                    <a:bodyPr/>
                    <a:lstStyle/>
                    <a:p>
                      <a:pPr>
                        <a:lnSpc>
                          <a:spcPct val="107000"/>
                        </a:lnSpc>
                        <a:spcAft>
                          <a:spcPts val="0"/>
                        </a:spcAft>
                      </a:pPr>
                      <a:r>
                        <a:rPr lang="en-GB" sz="1600" dirty="0">
                          <a:effectLst/>
                        </a:rPr>
                        <a:t>RTU</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3410" marR="63410" marT="0" marB="0"/>
                </a:tc>
                <a:extLst>
                  <a:ext uri="{0D108BD9-81ED-4DB2-BD59-A6C34878D82A}">
                    <a16:rowId xmlns:a16="http://schemas.microsoft.com/office/drawing/2014/main" val="1261182062"/>
                  </a:ext>
                </a:extLst>
              </a:tr>
            </a:tbl>
          </a:graphicData>
        </a:graphic>
      </p:graphicFrame>
    </p:spTree>
    <p:extLst>
      <p:ext uri="{BB962C8B-B14F-4D97-AF65-F5344CB8AC3E}">
        <p14:creationId xmlns:p14="http://schemas.microsoft.com/office/powerpoint/2010/main" val="180994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5 – Designing for Scale and Resiliency</a:t>
            </a:r>
          </a:p>
        </p:txBody>
      </p:sp>
      <p:sp>
        <p:nvSpPr>
          <p:cNvPr id="6" name="Text Placeholder 5"/>
          <p:cNvSpPr>
            <a:spLocks noGrp="1"/>
          </p:cNvSpPr>
          <p:nvPr>
            <p:ph type="body" sz="quarter" idx="10"/>
          </p:nvPr>
        </p:nvSpPr>
        <p:spPr>
          <a:xfrm>
            <a:off x="471465" y="1108734"/>
            <a:ext cx="11603303" cy="673174"/>
          </a:xfrm>
        </p:spPr>
        <p:txBody>
          <a:bodyPr/>
          <a:lstStyle/>
          <a:p>
            <a:r>
              <a:rPr lang="en-US" dirty="0"/>
              <a:t>Ex 2 - Task 1: Design for Optimized Storage and Database Performance</a:t>
            </a:r>
          </a:p>
          <a:p>
            <a:endParaRPr lang="en-US" dirty="0"/>
          </a:p>
        </p:txBody>
      </p:sp>
      <p:graphicFrame>
        <p:nvGraphicFramePr>
          <p:cNvPr id="3" name="Table 2">
            <a:extLst>
              <a:ext uri="{FF2B5EF4-FFF2-40B4-BE49-F238E27FC236}">
                <a16:creationId xmlns:a16="http://schemas.microsoft.com/office/drawing/2014/main" id="{9551F878-CB4F-4AA0-9C7F-8A5ED473D63E}"/>
              </a:ext>
            </a:extLst>
          </p:cNvPr>
          <p:cNvGraphicFramePr>
            <a:graphicFrameLocks noGrp="1"/>
          </p:cNvGraphicFramePr>
          <p:nvPr>
            <p:extLst>
              <p:ext uri="{D42A27DB-BD31-4B8C-83A1-F6EECF244321}">
                <p14:modId xmlns:p14="http://schemas.microsoft.com/office/powerpoint/2010/main" val="1354131247"/>
              </p:ext>
            </p:extLst>
          </p:nvPr>
        </p:nvGraphicFramePr>
        <p:xfrm>
          <a:off x="471465" y="1610750"/>
          <a:ext cx="11249070" cy="5081848"/>
        </p:xfrm>
        <a:graphic>
          <a:graphicData uri="http://schemas.openxmlformats.org/drawingml/2006/table">
            <a:tbl>
              <a:tblPr firstRow="1" firstCol="1" bandRow="1">
                <a:tableStyleId>{5C22544A-7EE6-4342-B048-85BDC9FD1C3A}</a:tableStyleId>
              </a:tblPr>
              <a:tblGrid>
                <a:gridCol w="2457709">
                  <a:extLst>
                    <a:ext uri="{9D8B030D-6E8A-4147-A177-3AD203B41FA5}">
                      <a16:colId xmlns:a16="http://schemas.microsoft.com/office/drawing/2014/main" val="2030690883"/>
                    </a:ext>
                  </a:extLst>
                </a:gridCol>
                <a:gridCol w="2110389">
                  <a:extLst>
                    <a:ext uri="{9D8B030D-6E8A-4147-A177-3AD203B41FA5}">
                      <a16:colId xmlns:a16="http://schemas.microsoft.com/office/drawing/2014/main" val="2165003873"/>
                    </a:ext>
                  </a:extLst>
                </a:gridCol>
                <a:gridCol w="6680972">
                  <a:extLst>
                    <a:ext uri="{9D8B030D-6E8A-4147-A177-3AD203B41FA5}">
                      <a16:colId xmlns:a16="http://schemas.microsoft.com/office/drawing/2014/main" val="1768001790"/>
                    </a:ext>
                  </a:extLst>
                </a:gridCol>
              </a:tblGrid>
              <a:tr h="211034">
                <a:tc>
                  <a:txBody>
                    <a:bodyPr/>
                    <a:lstStyle/>
                    <a:p>
                      <a:pPr>
                        <a:lnSpc>
                          <a:spcPct val="107000"/>
                        </a:lnSpc>
                        <a:spcAft>
                          <a:spcPts val="0"/>
                        </a:spcAft>
                      </a:pPr>
                      <a:r>
                        <a:rPr lang="en-GB" sz="1400">
                          <a:effectLst/>
                        </a:rPr>
                        <a:t>Service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7000"/>
                        </a:lnSpc>
                        <a:spcAft>
                          <a:spcPts val="0"/>
                        </a:spcAft>
                      </a:pPr>
                      <a:r>
                        <a:rPr lang="en-GB" sz="1400">
                          <a:effectLst/>
                        </a:rPr>
                        <a:t>Feature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7000"/>
                        </a:lnSpc>
                        <a:spcAft>
                          <a:spcPts val="0"/>
                        </a:spcAft>
                      </a:pPr>
                      <a:r>
                        <a:rPr lang="en-GB" sz="1400">
                          <a:effectLst/>
                        </a:rPr>
                        <a:t>Justification</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1381591226"/>
                  </a:ext>
                </a:extLst>
              </a:tr>
              <a:tr h="655479">
                <a:tc>
                  <a:txBody>
                    <a:bodyPr/>
                    <a:lstStyle/>
                    <a:p>
                      <a:pPr>
                        <a:lnSpc>
                          <a:spcPct val="100000"/>
                        </a:lnSpc>
                        <a:spcAft>
                          <a:spcPts val="0"/>
                        </a:spcAft>
                      </a:pPr>
                      <a:r>
                        <a:rPr lang="en-GB" sz="1400">
                          <a:effectLst/>
                        </a:rPr>
                        <a:t>Azure SQL Database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b="1" dirty="0">
                          <a:effectLst/>
                        </a:rPr>
                        <a:t>Dynamic scale</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dirty="0">
                          <a:effectLst/>
                        </a:rPr>
                        <a:t>There is a requirement for </a:t>
                      </a:r>
                      <a:r>
                        <a:rPr lang="en-GB" sz="1400" dirty="0" err="1">
                          <a:effectLst/>
                        </a:rPr>
                        <a:t>Adventureworks</a:t>
                      </a:r>
                      <a:r>
                        <a:rPr lang="en-GB" sz="1400" dirty="0">
                          <a:effectLst/>
                        </a:rPr>
                        <a:t> to meet the demand during the months of November and December for the purchase of products during the holiday season demand.</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2058262737"/>
                  </a:ext>
                </a:extLst>
              </a:tr>
              <a:tr h="448675">
                <a:tc>
                  <a:txBody>
                    <a:bodyPr/>
                    <a:lstStyle/>
                    <a:p>
                      <a:pPr>
                        <a:lnSpc>
                          <a:spcPct val="100000"/>
                        </a:lnSpc>
                        <a:spcAft>
                          <a:spcPts val="0"/>
                        </a:spcAft>
                      </a:pPr>
                      <a:r>
                        <a:rPr lang="en-GB" sz="1400">
                          <a:effectLst/>
                        </a:rPr>
                        <a:t>Azure SQL Database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b="1" dirty="0">
                          <a:effectLst/>
                        </a:rPr>
                        <a:t>Elastic Database Transactions</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a:effectLst/>
                        </a:rPr>
                        <a:t>This could be used to support the global expansion of the Current Sales / Ordering system.</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3427011277"/>
                  </a:ext>
                </a:extLst>
              </a:tr>
              <a:tr h="655479">
                <a:tc>
                  <a:txBody>
                    <a:bodyPr/>
                    <a:lstStyle/>
                    <a:p>
                      <a:pPr>
                        <a:lnSpc>
                          <a:spcPct val="100000"/>
                        </a:lnSpc>
                        <a:spcAft>
                          <a:spcPts val="0"/>
                        </a:spcAft>
                      </a:pPr>
                      <a:r>
                        <a:rPr lang="en-GB" sz="1400">
                          <a:effectLst/>
                        </a:rPr>
                        <a:t>Azure SQL Database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b="1" dirty="0">
                          <a:effectLst/>
                        </a:rPr>
                        <a:t>Read Scale-Out</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dirty="0">
                          <a:effectLst/>
                        </a:rPr>
                        <a:t>Can be used for database </a:t>
                      </a:r>
                      <a:r>
                        <a:rPr lang="en-GB" sz="1400" b="1" dirty="0">
                          <a:effectLst/>
                        </a:rPr>
                        <a:t>read-only workloads</a:t>
                      </a:r>
                      <a:r>
                        <a:rPr lang="en-GB" sz="1400" dirty="0">
                          <a:effectLst/>
                        </a:rPr>
                        <a:t>. An example being that a read only database can be used as a data source to populate a data warehouse, or related staging environments such as a data lake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513004280"/>
                  </a:ext>
                </a:extLst>
              </a:tr>
              <a:tr h="935987">
                <a:tc>
                  <a:txBody>
                    <a:bodyPr/>
                    <a:lstStyle/>
                    <a:p>
                      <a:pPr>
                        <a:lnSpc>
                          <a:spcPct val="100000"/>
                        </a:lnSpc>
                        <a:spcAft>
                          <a:spcPts val="0"/>
                        </a:spcAft>
                      </a:pPr>
                      <a:r>
                        <a:rPr lang="en-GB" sz="1400" dirty="0">
                          <a:effectLst/>
                        </a:rPr>
                        <a:t>Azure Synapse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b="1" dirty="0">
                          <a:effectLst/>
                        </a:rPr>
                        <a:t>Scaling</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dirty="0">
                          <a:effectLst/>
                        </a:rPr>
                        <a:t>The on-premises data warehouse server has been struggling to process the reporting data in a timely manner. In addition, there is a requirement to have the same level of performance achieved in November and December when data volumes typically increase.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476449362"/>
                  </a:ext>
                </a:extLst>
              </a:tr>
              <a:tr h="433257">
                <a:tc>
                  <a:txBody>
                    <a:bodyPr/>
                    <a:lstStyle/>
                    <a:p>
                      <a:pPr>
                        <a:lnSpc>
                          <a:spcPct val="100000"/>
                        </a:lnSpc>
                        <a:spcAft>
                          <a:spcPts val="0"/>
                        </a:spcAft>
                      </a:pPr>
                      <a:r>
                        <a:rPr lang="en-GB" sz="1400" dirty="0">
                          <a:effectLst/>
                        </a:rPr>
                        <a:t>Azure Synapse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b="1" dirty="0">
                          <a:effectLst/>
                        </a:rPr>
                        <a:t>Partitioning</a:t>
                      </a:r>
                      <a:r>
                        <a:rPr lang="en-GB" sz="1400" dirty="0">
                          <a:effectLst/>
                        </a:rPr>
                        <a:t> </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dirty="0">
                          <a:effectLst/>
                        </a:rPr>
                        <a:t>A technique, when </a:t>
                      </a:r>
                      <a:r>
                        <a:rPr lang="en-GB" sz="1400" b="1" dirty="0">
                          <a:effectLst/>
                        </a:rPr>
                        <a:t>used in conjunction with scaling and </a:t>
                      </a:r>
                      <a:r>
                        <a:rPr lang="en-GB" sz="1400" b="1" dirty="0" err="1">
                          <a:effectLst/>
                        </a:rPr>
                        <a:t>PolyBase</a:t>
                      </a:r>
                      <a:r>
                        <a:rPr lang="en-GB" sz="1400" b="1" dirty="0">
                          <a:effectLst/>
                        </a:rPr>
                        <a:t> </a:t>
                      </a:r>
                      <a:r>
                        <a:rPr lang="en-GB" sz="1400" dirty="0">
                          <a:effectLst/>
                        </a:rPr>
                        <a:t>appropriately, can aid the speed at which data is loaded into a data warehouse.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2859740274"/>
                  </a:ext>
                </a:extLst>
              </a:tr>
              <a:tr h="655479">
                <a:tc>
                  <a:txBody>
                    <a:bodyPr/>
                    <a:lstStyle/>
                    <a:p>
                      <a:pPr>
                        <a:lnSpc>
                          <a:spcPct val="100000"/>
                        </a:lnSpc>
                        <a:spcAft>
                          <a:spcPts val="0"/>
                        </a:spcAft>
                      </a:pPr>
                      <a:r>
                        <a:rPr lang="en-GB" sz="1400" dirty="0">
                          <a:effectLst/>
                        </a:rPr>
                        <a:t>Azure Synapse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b="1" dirty="0" err="1">
                          <a:effectLst/>
                        </a:rPr>
                        <a:t>PolyBase</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dirty="0">
                          <a:effectLst/>
                        </a:rPr>
                        <a:t>A technology that can be used to aid the efficient loading of data into a data warehouse. This is further improved if the appropriate scaling and partitioning is used.</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1505717702"/>
                  </a:ext>
                </a:extLst>
              </a:tr>
              <a:tr h="1080703">
                <a:tc>
                  <a:txBody>
                    <a:bodyPr/>
                    <a:lstStyle/>
                    <a:p>
                      <a:pPr>
                        <a:lnSpc>
                          <a:spcPct val="100000"/>
                        </a:lnSpc>
                        <a:spcAft>
                          <a:spcPts val="0"/>
                        </a:spcAft>
                      </a:pPr>
                      <a:r>
                        <a:rPr lang="en-GB" sz="1400">
                          <a:effectLst/>
                        </a:rPr>
                        <a:t>Azure Cosmos DB</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b="1" dirty="0">
                          <a:effectLst/>
                        </a:rPr>
                        <a:t>Multi master</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tc>
                  <a:txBody>
                    <a:bodyPr/>
                    <a:lstStyle/>
                    <a:p>
                      <a:pPr>
                        <a:lnSpc>
                          <a:spcPct val="100000"/>
                        </a:lnSpc>
                        <a:spcAft>
                          <a:spcPts val="0"/>
                        </a:spcAft>
                      </a:pPr>
                      <a:r>
                        <a:rPr lang="en-GB" sz="1400" dirty="0">
                          <a:effectLst/>
                        </a:rPr>
                        <a:t>To deal with the global coverage of customer service, and the need to use a bot to handle requests in near real-time regardless of where the customer is located. Cosmos DB’s multi-master feature can help provide quick response times</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653" marR="28653" marT="0" marB="0"/>
                </a:tc>
                <a:extLst>
                  <a:ext uri="{0D108BD9-81ED-4DB2-BD59-A6C34878D82A}">
                    <a16:rowId xmlns:a16="http://schemas.microsoft.com/office/drawing/2014/main" val="1944775563"/>
                  </a:ext>
                </a:extLst>
              </a:tr>
            </a:tbl>
          </a:graphicData>
        </a:graphic>
      </p:graphicFrame>
    </p:spTree>
    <p:extLst>
      <p:ext uri="{BB962C8B-B14F-4D97-AF65-F5344CB8AC3E}">
        <p14:creationId xmlns:p14="http://schemas.microsoft.com/office/powerpoint/2010/main" val="290151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5 – Designing for Scale and Resiliency</a:t>
            </a:r>
          </a:p>
        </p:txBody>
      </p:sp>
      <p:sp>
        <p:nvSpPr>
          <p:cNvPr id="6" name="Text Placeholder 5"/>
          <p:cNvSpPr>
            <a:spLocks noGrp="1"/>
          </p:cNvSpPr>
          <p:nvPr>
            <p:ph type="body" sz="quarter" idx="10"/>
          </p:nvPr>
        </p:nvSpPr>
        <p:spPr>
          <a:xfrm>
            <a:off x="471466" y="1108734"/>
            <a:ext cx="11423354" cy="720066"/>
          </a:xfrm>
        </p:spPr>
        <p:txBody>
          <a:bodyPr/>
          <a:lstStyle/>
          <a:p>
            <a:r>
              <a:rPr lang="en-US" dirty="0"/>
              <a:t>Exercise 3 - Task 1: Design a Highly Available Solution</a:t>
            </a:r>
          </a:p>
          <a:p>
            <a:endParaRPr lang="en-US" dirty="0"/>
          </a:p>
        </p:txBody>
      </p:sp>
      <p:graphicFrame>
        <p:nvGraphicFramePr>
          <p:cNvPr id="2" name="Table 1">
            <a:extLst>
              <a:ext uri="{FF2B5EF4-FFF2-40B4-BE49-F238E27FC236}">
                <a16:creationId xmlns:a16="http://schemas.microsoft.com/office/drawing/2014/main" id="{B4BFAFEC-F647-426F-8CF0-8951CDD0E342}"/>
              </a:ext>
            </a:extLst>
          </p:cNvPr>
          <p:cNvGraphicFramePr>
            <a:graphicFrameLocks noGrp="1"/>
          </p:cNvGraphicFramePr>
          <p:nvPr>
            <p:extLst>
              <p:ext uri="{D42A27DB-BD31-4B8C-83A1-F6EECF244321}">
                <p14:modId xmlns:p14="http://schemas.microsoft.com/office/powerpoint/2010/main" val="981473033"/>
              </p:ext>
            </p:extLst>
          </p:nvPr>
        </p:nvGraphicFramePr>
        <p:xfrm>
          <a:off x="471466" y="1684902"/>
          <a:ext cx="11423353" cy="5124069"/>
        </p:xfrm>
        <a:graphic>
          <a:graphicData uri="http://schemas.openxmlformats.org/drawingml/2006/table">
            <a:tbl>
              <a:tblPr firstRow="1" firstCol="1" bandRow="1">
                <a:tableStyleId>{5C22544A-7EE6-4342-B048-85BDC9FD1C3A}</a:tableStyleId>
              </a:tblPr>
              <a:tblGrid>
                <a:gridCol w="3928307">
                  <a:extLst>
                    <a:ext uri="{9D8B030D-6E8A-4147-A177-3AD203B41FA5}">
                      <a16:colId xmlns:a16="http://schemas.microsoft.com/office/drawing/2014/main" val="3384068633"/>
                    </a:ext>
                  </a:extLst>
                </a:gridCol>
                <a:gridCol w="1720965">
                  <a:extLst>
                    <a:ext uri="{9D8B030D-6E8A-4147-A177-3AD203B41FA5}">
                      <a16:colId xmlns:a16="http://schemas.microsoft.com/office/drawing/2014/main" val="2637381796"/>
                    </a:ext>
                  </a:extLst>
                </a:gridCol>
                <a:gridCol w="1226745">
                  <a:extLst>
                    <a:ext uri="{9D8B030D-6E8A-4147-A177-3AD203B41FA5}">
                      <a16:colId xmlns:a16="http://schemas.microsoft.com/office/drawing/2014/main" val="1464433479"/>
                    </a:ext>
                  </a:extLst>
                </a:gridCol>
                <a:gridCol w="4547336">
                  <a:extLst>
                    <a:ext uri="{9D8B030D-6E8A-4147-A177-3AD203B41FA5}">
                      <a16:colId xmlns:a16="http://schemas.microsoft.com/office/drawing/2014/main" val="2279010749"/>
                    </a:ext>
                  </a:extLst>
                </a:gridCol>
              </a:tblGrid>
              <a:tr h="57717">
                <a:tc>
                  <a:txBody>
                    <a:bodyPr/>
                    <a:lstStyle/>
                    <a:p>
                      <a:pPr>
                        <a:lnSpc>
                          <a:spcPct val="107000"/>
                        </a:lnSpc>
                        <a:spcAft>
                          <a:spcPts val="0"/>
                        </a:spcAft>
                      </a:pPr>
                      <a:r>
                        <a:rPr lang="en-GB" sz="1400">
                          <a:effectLst/>
                        </a:rPr>
                        <a:t>Requirement</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7000"/>
                        </a:lnSpc>
                        <a:spcAft>
                          <a:spcPts val="0"/>
                        </a:spcAft>
                      </a:pPr>
                      <a:r>
                        <a:rPr lang="en-GB" sz="1400">
                          <a:effectLst/>
                        </a:rPr>
                        <a:t>Service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7000"/>
                        </a:lnSpc>
                        <a:spcAft>
                          <a:spcPts val="0"/>
                        </a:spcAft>
                      </a:pPr>
                      <a:r>
                        <a:rPr lang="en-GB" sz="1400">
                          <a:effectLst/>
                        </a:rPr>
                        <a:t>Feature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7000"/>
                        </a:lnSpc>
                        <a:spcAft>
                          <a:spcPts val="0"/>
                        </a:spcAft>
                      </a:pPr>
                      <a:r>
                        <a:rPr lang="en-GB" sz="1400">
                          <a:effectLst/>
                        </a:rPr>
                        <a:t>Justification</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extLst>
                  <a:ext uri="{0D108BD9-81ED-4DB2-BD59-A6C34878D82A}">
                    <a16:rowId xmlns:a16="http://schemas.microsoft.com/office/drawing/2014/main" val="263859824"/>
                  </a:ext>
                </a:extLst>
              </a:tr>
              <a:tr h="422485">
                <a:tc>
                  <a:txBody>
                    <a:bodyPr/>
                    <a:lstStyle/>
                    <a:p>
                      <a:pPr>
                        <a:lnSpc>
                          <a:spcPct val="100000"/>
                        </a:lnSpc>
                        <a:spcAft>
                          <a:spcPts val="0"/>
                        </a:spcAft>
                      </a:pPr>
                      <a:r>
                        <a:rPr lang="en-GB" sz="1400">
                          <a:effectLst/>
                        </a:rPr>
                        <a:t>To maintain the same level of availability for the mission critical Current Sales / Ordering system </a:t>
                      </a:r>
                      <a:endParaRPr lang="es-AR" sz="1400">
                        <a:effectLst/>
                      </a:endParaRPr>
                    </a:p>
                    <a:p>
                      <a:pPr>
                        <a:lnSpc>
                          <a:spcPct val="100000"/>
                        </a:lnSpc>
                        <a:spcAft>
                          <a:spcPts val="0"/>
                        </a:spcAft>
                      </a:pPr>
                      <a:r>
                        <a:rPr lang="en-GB" sz="1400">
                          <a:effectLst/>
                        </a:rPr>
                        <a:t> </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SQL Database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b="1" dirty="0">
                          <a:effectLst/>
                        </a:rPr>
                        <a:t>Premium Tier</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dirty="0">
                          <a:effectLst/>
                        </a:rPr>
                        <a:t>Premium and Business Critical service tiers leverage the Premium availability model, which integrates compute resources (SQL Server Database Engine process) and storage (locally attached SSD) on a single node. </a:t>
                      </a:r>
                      <a:r>
                        <a:rPr lang="en-GB" sz="1400" b="1" dirty="0">
                          <a:effectLst/>
                        </a:rPr>
                        <a:t>High availability is achieved by replicating both compute and storage to additional nodes </a:t>
                      </a:r>
                      <a:r>
                        <a:rPr lang="en-GB" sz="1400" dirty="0">
                          <a:effectLst/>
                        </a:rPr>
                        <a:t>creating a three to four-node cluster.</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extLst>
                  <a:ext uri="{0D108BD9-81ED-4DB2-BD59-A6C34878D82A}">
                    <a16:rowId xmlns:a16="http://schemas.microsoft.com/office/drawing/2014/main" val="944508963"/>
                  </a:ext>
                </a:extLst>
              </a:tr>
              <a:tr h="479105">
                <a:tc>
                  <a:txBody>
                    <a:bodyPr/>
                    <a:lstStyle/>
                    <a:p>
                      <a:pPr>
                        <a:lnSpc>
                          <a:spcPct val="100000"/>
                        </a:lnSpc>
                        <a:spcAft>
                          <a:spcPts val="0"/>
                        </a:spcAft>
                      </a:pPr>
                      <a:r>
                        <a:rPr lang="en-GB" sz="1400">
                          <a:effectLst/>
                        </a:rPr>
                        <a:t>Customer Service / Presales requirement. The customer service / presales chat bot needs to respond to requests for data in near real-time regardless of where the customer is located. As requested by the organization. All services that are proposed should have a comprehensive business continuity.</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Cosmos DB</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b="1" dirty="0">
                          <a:effectLst/>
                        </a:rPr>
                        <a:t>Multi region, multiple write replication</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dirty="0">
                          <a:effectLst/>
                        </a:rPr>
                        <a:t>To ensure high write and read availability, configure your Cosmos account to span at least two regions with multiple-write regions. This configuration will provide the </a:t>
                      </a:r>
                      <a:r>
                        <a:rPr lang="en-GB" sz="1400" b="1" dirty="0">
                          <a:effectLst/>
                        </a:rPr>
                        <a:t>highest availability, lowest latency, and best scalability </a:t>
                      </a:r>
                      <a:r>
                        <a:rPr lang="en-GB" sz="1400" dirty="0">
                          <a:effectLst/>
                        </a:rPr>
                        <a:t>for both reads and writes backed by SLAs. To learn more, see how to configure your Cosmos account with multiple write-regions.</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extLst>
                  <a:ext uri="{0D108BD9-81ED-4DB2-BD59-A6C34878D82A}">
                    <a16:rowId xmlns:a16="http://schemas.microsoft.com/office/drawing/2014/main" val="3360454428"/>
                  </a:ext>
                </a:extLst>
              </a:tr>
              <a:tr h="300896">
                <a:tc>
                  <a:txBody>
                    <a:bodyPr/>
                    <a:lstStyle/>
                    <a:p>
                      <a:pPr>
                        <a:lnSpc>
                          <a:spcPct val="100000"/>
                        </a:lnSpc>
                        <a:spcAft>
                          <a:spcPts val="0"/>
                        </a:spcAft>
                      </a:pPr>
                      <a:r>
                        <a:rPr lang="en-GB" sz="1400">
                          <a:effectLst/>
                        </a:rPr>
                        <a:t>Protection of staging data/predictive analytics source data in the Azure Data Lake Store meeting the requirement that all services that are proposed should have a comprehensive business continuity.</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Data Lake Store Gen II</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b="1" dirty="0">
                          <a:effectLst/>
                        </a:rPr>
                        <a:t>Read-access geo-redundant storage (RA-GRS)</a:t>
                      </a:r>
                      <a:endParaRPr lang="es-A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dirty="0">
                          <a:effectLst/>
                        </a:rPr>
                        <a:t>Read-access geo-redundant storage (RA-GRS) maximizes availability for your storage account. RA-GRS provides read-only access to the data in the secondary location, in addition to geo-replication across two regions.</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extLst>
                  <a:ext uri="{0D108BD9-81ED-4DB2-BD59-A6C34878D82A}">
                    <a16:rowId xmlns:a16="http://schemas.microsoft.com/office/drawing/2014/main" val="2251194127"/>
                  </a:ext>
                </a:extLst>
              </a:tr>
              <a:tr h="117565">
                <a:tc>
                  <a:txBody>
                    <a:bodyPr/>
                    <a:lstStyle/>
                    <a:p>
                      <a:pPr>
                        <a:lnSpc>
                          <a:spcPct val="100000"/>
                        </a:lnSpc>
                        <a:spcAft>
                          <a:spcPts val="0"/>
                        </a:spcAft>
                      </a:pPr>
                      <a:r>
                        <a:rPr lang="en-GB" sz="1400">
                          <a:effectLst/>
                        </a:rPr>
                        <a:t>No availability feature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dirty="0">
                          <a:effectLst/>
                        </a:rPr>
                        <a:t>SQL Synapse</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N/A</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N/A</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extLst>
                  <a:ext uri="{0D108BD9-81ED-4DB2-BD59-A6C34878D82A}">
                    <a16:rowId xmlns:a16="http://schemas.microsoft.com/office/drawing/2014/main" val="3865313142"/>
                  </a:ext>
                </a:extLst>
              </a:tr>
              <a:tr h="117565">
                <a:tc>
                  <a:txBody>
                    <a:bodyPr/>
                    <a:lstStyle/>
                    <a:p>
                      <a:pPr>
                        <a:lnSpc>
                          <a:spcPct val="100000"/>
                        </a:lnSpc>
                        <a:spcAft>
                          <a:spcPts val="0"/>
                        </a:spcAft>
                      </a:pPr>
                      <a:r>
                        <a:rPr lang="en-GB" sz="1400">
                          <a:effectLst/>
                        </a:rPr>
                        <a:t>No availability feature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Azure Stream Analytics</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N/A</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N/A</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extLst>
                  <a:ext uri="{0D108BD9-81ED-4DB2-BD59-A6C34878D82A}">
                    <a16:rowId xmlns:a16="http://schemas.microsoft.com/office/drawing/2014/main" val="571921979"/>
                  </a:ext>
                </a:extLst>
              </a:tr>
              <a:tr h="117565">
                <a:tc>
                  <a:txBody>
                    <a:bodyPr/>
                    <a:lstStyle/>
                    <a:p>
                      <a:pPr>
                        <a:lnSpc>
                          <a:spcPct val="100000"/>
                        </a:lnSpc>
                        <a:spcAft>
                          <a:spcPts val="0"/>
                        </a:spcAft>
                      </a:pPr>
                      <a:r>
                        <a:rPr lang="en-GB" sz="1400">
                          <a:effectLst/>
                        </a:rPr>
                        <a:t>No availability feature</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Azure Data Factory</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a:effectLst/>
                        </a:rPr>
                        <a:t>N/A</a:t>
                      </a:r>
                      <a:endParaRPr lang="es-AR" sz="140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tc>
                  <a:txBody>
                    <a:bodyPr/>
                    <a:lstStyle/>
                    <a:p>
                      <a:pPr>
                        <a:lnSpc>
                          <a:spcPct val="100000"/>
                        </a:lnSpc>
                        <a:spcAft>
                          <a:spcPts val="0"/>
                        </a:spcAft>
                      </a:pPr>
                      <a:r>
                        <a:rPr lang="en-GB" sz="1400" dirty="0">
                          <a:effectLst/>
                        </a:rPr>
                        <a:t>N/A</a:t>
                      </a:r>
                      <a:endParaRPr lang="es-A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3242" marR="23242" marT="0" marB="0"/>
                </a:tc>
                <a:extLst>
                  <a:ext uri="{0D108BD9-81ED-4DB2-BD59-A6C34878D82A}">
                    <a16:rowId xmlns:a16="http://schemas.microsoft.com/office/drawing/2014/main" val="1590628110"/>
                  </a:ext>
                </a:extLst>
              </a:tr>
            </a:tbl>
          </a:graphicData>
        </a:graphic>
      </p:graphicFrame>
    </p:spTree>
    <p:extLst>
      <p:ext uri="{BB962C8B-B14F-4D97-AF65-F5344CB8AC3E}">
        <p14:creationId xmlns:p14="http://schemas.microsoft.com/office/powerpoint/2010/main" val="27763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9502262" y="1944807"/>
            <a:ext cx="2111579" cy="3912480"/>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Azure Container Instance (ACI)</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a:defRPr/>
            </a:pPr>
            <a:r>
              <a:rPr lang="en-US" sz="1700" kern="0" dirty="0">
                <a:solidFill>
                  <a:prstClr val="white"/>
                </a:solidFill>
                <a:latin typeface="Segoe UI Light" panose="020B0502040204020203" pitchFamily="34" charset="0"/>
                <a:cs typeface="Segoe UI Light" panose="020B0502040204020203" pitchFamily="34" charset="0"/>
              </a:rPr>
              <a:t>Azure Container Instances is a serverless approach that lets </a:t>
            </a:r>
            <a:r>
              <a:rPr lang="en-US" sz="1700" kern="0" dirty="0">
                <a:solidFill>
                  <a:srgbClr val="FFC000"/>
                </a:solidFill>
                <a:latin typeface="Segoe UI Light" panose="020B0502040204020203" pitchFamily="34" charset="0"/>
                <a:cs typeface="Segoe UI Light" panose="020B0502040204020203" pitchFamily="34" charset="0"/>
              </a:rPr>
              <a:t>you create and execute containers on demand. </a:t>
            </a:r>
            <a:r>
              <a:rPr lang="en-US" sz="1700" kern="0" dirty="0">
                <a:solidFill>
                  <a:prstClr val="white"/>
                </a:solidFill>
                <a:latin typeface="Segoe UI Light" panose="020B0502040204020203" pitchFamily="34" charset="0"/>
                <a:cs typeface="Segoe UI Light" panose="020B0502040204020203" pitchFamily="34" charset="0"/>
              </a:rPr>
              <a:t>You're charged only for the execution time per second.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 name="Rectangle 34"/>
          <p:cNvSpPr/>
          <p:nvPr/>
        </p:nvSpPr>
        <p:spPr bwMode="auto">
          <a:xfrm>
            <a:off x="7206555" y="1944809"/>
            <a:ext cx="2197065" cy="3912480"/>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Azure Kubernetes Service (AKS)</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1600" kern="0" dirty="0">
                <a:solidFill>
                  <a:prstClr val="white"/>
                </a:solidFill>
                <a:latin typeface="Segoe UI Light" panose="020B0502040204020203" pitchFamily="34" charset="0"/>
                <a:cs typeface="Segoe UI Light" panose="020B0502040204020203" pitchFamily="34" charset="0"/>
              </a:rPr>
              <a:t>Azure Kubernetes Service allows you to </a:t>
            </a:r>
            <a:r>
              <a:rPr lang="en-US" sz="1600" kern="0" dirty="0">
                <a:solidFill>
                  <a:srgbClr val="FFC000"/>
                </a:solidFill>
                <a:latin typeface="Segoe UI Light" panose="020B0502040204020203" pitchFamily="34" charset="0"/>
                <a:cs typeface="Segoe UI Light" panose="020B0502040204020203" pitchFamily="34" charset="0"/>
              </a:rPr>
              <a:t>set up virtual machines to act as your nodes</a:t>
            </a:r>
            <a:r>
              <a:rPr lang="en-US" sz="1600" kern="0" dirty="0">
                <a:solidFill>
                  <a:prstClr val="white"/>
                </a:solidFill>
                <a:latin typeface="Segoe UI Light" panose="020B0502040204020203" pitchFamily="34" charset="0"/>
                <a:cs typeface="Segoe UI Light" panose="020B0502040204020203" pitchFamily="34" charset="0"/>
              </a:rPr>
              <a:t>. Azure hosts the Kubernetes management plane and only bills for the running worker nodes that host your containers</a:t>
            </a:r>
            <a:r>
              <a:rPr lang="en-US" dirty="0"/>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837423" y="1944808"/>
            <a:ext cx="2270490" cy="3912481"/>
          </a:xfrm>
          <a:prstGeom prst="rect">
            <a:avLst/>
          </a:prstGeom>
          <a:solidFill>
            <a:schemeClr val="tx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GB" sz="2100" b="1" dirty="0">
                <a:solidFill>
                  <a:prstClr val="white"/>
                </a:solidFill>
                <a:latin typeface="Segoe UI"/>
              </a:rPr>
              <a:t>Containers</a:t>
            </a:r>
            <a:endParaRPr kumimoji="0" lang="en-GB" sz="2100" b="1"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endParaRPr lang="en-US" sz="1700" kern="0" dirty="0">
              <a:solidFill>
                <a:prstClr val="white"/>
              </a:solidFill>
              <a:latin typeface="Segoe UI Light" panose="020B0502040204020203" pitchFamily="34" charset="0"/>
              <a:cs typeface="Segoe UI Light" panose="020B0502040204020203" pitchFamily="34" charset="0"/>
            </a:endParaRPr>
          </a:p>
          <a:p>
            <a:r>
              <a:rPr lang="en-US" sz="1700" kern="0" dirty="0">
                <a:solidFill>
                  <a:prstClr val="white"/>
                </a:solidFill>
                <a:latin typeface="Segoe UI Light" panose="020B0502040204020203" pitchFamily="34" charset="0"/>
                <a:cs typeface="Segoe UI Light" panose="020B0502040204020203" pitchFamily="34" charset="0"/>
              </a:rPr>
              <a:t>A container is a method running applications in a virtualized environment. The </a:t>
            </a:r>
            <a:r>
              <a:rPr lang="en-US" sz="1700" kern="0" dirty="0">
                <a:solidFill>
                  <a:srgbClr val="FFC000"/>
                </a:solidFill>
                <a:latin typeface="Segoe UI Light" panose="020B0502040204020203" pitchFamily="34" charset="0"/>
                <a:cs typeface="Segoe UI Light" panose="020B0502040204020203" pitchFamily="34" charset="0"/>
              </a:rPr>
              <a:t>virtualization is done at the OS level</a:t>
            </a:r>
            <a:r>
              <a:rPr lang="en-US" sz="1700" kern="0" dirty="0">
                <a:solidFill>
                  <a:prstClr val="white"/>
                </a:solidFill>
                <a:latin typeface="Segoe UI Light" panose="020B0502040204020203" pitchFamily="34" charset="0"/>
                <a:cs typeface="Segoe UI Light" panose="020B0502040204020203" pitchFamily="34" charset="0"/>
              </a:rPr>
              <a:t>, making it possible to run multiple identical application instances within the same OS.</a:t>
            </a:r>
          </a:p>
          <a:p>
            <a:endParaRPr lang="en-US" sz="2200" kern="0" dirty="0">
              <a:solidFill>
                <a:prstClr val="white"/>
              </a:solidFill>
              <a:latin typeface="Segoe UI Light" panose="020B0502040204020203" pitchFamily="34" charset="0"/>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p:cNvSpPr/>
          <p:nvPr/>
        </p:nvSpPr>
        <p:spPr bwMode="auto">
          <a:xfrm>
            <a:off x="4710423" y="1394627"/>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4"/>
                </a:solidFill>
                <a:effectLst/>
                <a:uLnTx/>
                <a:uFillTx/>
                <a:latin typeface="Segoe UI"/>
                <a:ea typeface="+mn-ea"/>
                <a:cs typeface="+mn-cs"/>
              </a:rPr>
              <a:t>Serverless</a:t>
            </a:r>
            <a:r>
              <a:rPr kumimoji="0" lang="en-US" sz="2000" b="1" i="0" u="none" strike="noStrike" kern="1200" cap="none" spc="0" normalizeH="0" baseline="0" noProof="0" dirty="0">
                <a:ln>
                  <a:noFill/>
                </a:ln>
                <a:solidFill>
                  <a:srgbClr val="505050"/>
                </a:solidFill>
                <a:effectLst/>
                <a:uLnTx/>
                <a:uFillTx/>
                <a:latin typeface="Segoe UI"/>
                <a:ea typeface="+mn-ea"/>
                <a:cs typeface="+mn-cs"/>
              </a:rPr>
              <a:t> Computing.</a:t>
            </a:r>
          </a:p>
        </p:txBody>
      </p:sp>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Scaling in or out</a:t>
            </a:r>
          </a:p>
          <a:p>
            <a:r>
              <a:rPr lang="en-US" sz="1700" kern="0" dirty="0">
                <a:solidFill>
                  <a:prstClr val="white"/>
                </a:solidFill>
                <a:latin typeface="Segoe UI"/>
                <a:cs typeface="Segoe UI Light" panose="020B0502040204020203" pitchFamily="34" charset="0"/>
              </a:rPr>
              <a:t>Scaling out is the process of </a:t>
            </a:r>
            <a:r>
              <a:rPr lang="en-US" sz="1700" kern="0" dirty="0">
                <a:solidFill>
                  <a:srgbClr val="FFC000"/>
                </a:solidFill>
                <a:latin typeface="Segoe UI"/>
                <a:cs typeface="Segoe UI Light" panose="020B0502040204020203" pitchFamily="34" charset="0"/>
              </a:rPr>
              <a:t>adding more instances</a:t>
            </a:r>
            <a:r>
              <a:rPr lang="en-US" sz="1700" kern="0" dirty="0">
                <a:solidFill>
                  <a:prstClr val="white"/>
                </a:solidFill>
                <a:latin typeface="Segoe UI"/>
                <a:cs typeface="Segoe UI Light" panose="020B0502040204020203" pitchFamily="34" charset="0"/>
              </a:rPr>
              <a:t> to support the load of your solution. Scaling in is the process of </a:t>
            </a:r>
            <a:r>
              <a:rPr lang="en-US" sz="1700" kern="0" dirty="0">
                <a:solidFill>
                  <a:srgbClr val="FFC000"/>
                </a:solidFill>
                <a:latin typeface="Segoe UI"/>
                <a:cs typeface="Segoe UI Light" panose="020B0502040204020203" pitchFamily="34" charset="0"/>
              </a:rPr>
              <a:t>removing instances </a:t>
            </a:r>
            <a:r>
              <a:rPr lang="en-US" sz="1700" kern="0" dirty="0">
                <a:solidFill>
                  <a:prstClr val="white"/>
                </a:solidFill>
                <a:latin typeface="Segoe UI"/>
                <a:cs typeface="Segoe UI Light" panose="020B0502040204020203" pitchFamily="34" charset="0"/>
              </a:rPr>
              <a:t>that are no longer needed.</a:t>
            </a:r>
          </a:p>
          <a:p>
            <a:endParaRPr lang="en-US" sz="1700" kern="0" dirty="0">
              <a:solidFill>
                <a:prstClr val="white"/>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7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Scaling up or down</a:t>
            </a:r>
          </a:p>
          <a:p>
            <a:r>
              <a:rPr lang="en-US" sz="1700" kern="0" dirty="0">
                <a:solidFill>
                  <a:prstClr val="white"/>
                </a:solidFill>
                <a:latin typeface="Segoe UI"/>
                <a:cs typeface="Segoe UI Light" panose="020B0502040204020203" pitchFamily="34" charset="0"/>
              </a:rPr>
              <a:t>Scaling up or down is the process where we </a:t>
            </a:r>
            <a:r>
              <a:rPr lang="en-US" sz="1700" kern="0" dirty="0">
                <a:solidFill>
                  <a:srgbClr val="FFC000"/>
                </a:solidFill>
                <a:latin typeface="Segoe UI"/>
                <a:cs typeface="Segoe UI Light" panose="020B0502040204020203" pitchFamily="34" charset="0"/>
              </a:rPr>
              <a:t>increase or decrease the capacity </a:t>
            </a:r>
            <a:r>
              <a:rPr lang="en-US" sz="1700" kern="0" dirty="0">
                <a:solidFill>
                  <a:prstClr val="white"/>
                </a:solidFill>
                <a:latin typeface="Segoe UI"/>
                <a:cs typeface="Segoe UI Light" panose="020B0502040204020203" pitchFamily="34" charset="0"/>
              </a:rPr>
              <a:t>of a given instance. It adjusts the amount of resources a </a:t>
            </a:r>
            <a:r>
              <a:rPr lang="en-US" sz="1700" kern="0" dirty="0">
                <a:solidFill>
                  <a:srgbClr val="FFC000"/>
                </a:solidFill>
                <a:latin typeface="Segoe UI"/>
                <a:cs typeface="Segoe UI Light" panose="020B0502040204020203" pitchFamily="34" charset="0"/>
              </a:rPr>
              <a:t>single instance </a:t>
            </a:r>
            <a:r>
              <a:rPr lang="en-US" sz="1700" kern="0" dirty="0">
                <a:solidFill>
                  <a:prstClr val="white"/>
                </a:solidFill>
                <a:latin typeface="Segoe UI"/>
                <a:cs typeface="Segoe UI Light" panose="020B0502040204020203" pitchFamily="34" charset="0"/>
              </a:rPr>
              <a:t>has available. You can use autoscaling so that this can be managed automatically</a:t>
            </a:r>
          </a:p>
          <a:p>
            <a:endParaRPr lang="en-US" sz="1700" kern="0" dirty="0">
              <a:solidFill>
                <a:prstClr val="white"/>
              </a:solidFill>
              <a:latin typeface="Segoe UI"/>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 name="Title 1"/>
          <p:cNvSpPr>
            <a:spLocks noGrp="1"/>
          </p:cNvSpPr>
          <p:nvPr>
            <p:ph type="title"/>
          </p:nvPr>
        </p:nvSpPr>
        <p:spPr/>
        <p:txBody>
          <a:bodyPr/>
          <a:lstStyle/>
          <a:p>
            <a:r>
              <a:rPr lang="en-US" sz="4000" dirty="0"/>
              <a:t>Scaling Systems</a:t>
            </a:r>
          </a:p>
        </p:txBody>
      </p:sp>
    </p:spTree>
    <p:extLst>
      <p:ext uri="{BB962C8B-B14F-4D97-AF65-F5344CB8AC3E}">
        <p14:creationId xmlns:p14="http://schemas.microsoft.com/office/powerpoint/2010/main" val="124510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5 – Designing for Scale and Resiliency</a:t>
            </a:r>
          </a:p>
        </p:txBody>
      </p:sp>
      <p:sp>
        <p:nvSpPr>
          <p:cNvPr id="6" name="Text Placeholder 5"/>
          <p:cNvSpPr>
            <a:spLocks noGrp="1"/>
          </p:cNvSpPr>
          <p:nvPr>
            <p:ph type="body" sz="quarter" idx="10"/>
          </p:nvPr>
        </p:nvSpPr>
        <p:spPr>
          <a:xfrm>
            <a:off x="471466" y="1108734"/>
            <a:ext cx="11423354" cy="947952"/>
          </a:xfrm>
        </p:spPr>
        <p:txBody>
          <a:bodyPr/>
          <a:lstStyle/>
          <a:p>
            <a:r>
              <a:rPr lang="en-US" dirty="0"/>
              <a:t>Exercise 4 - Task 1: Incorporate Disaster Recovery into Architectures</a:t>
            </a:r>
          </a:p>
          <a:p>
            <a:endParaRPr lang="en-US" dirty="0"/>
          </a:p>
        </p:txBody>
      </p:sp>
      <p:graphicFrame>
        <p:nvGraphicFramePr>
          <p:cNvPr id="2" name="Table 1">
            <a:extLst>
              <a:ext uri="{FF2B5EF4-FFF2-40B4-BE49-F238E27FC236}">
                <a16:creationId xmlns:a16="http://schemas.microsoft.com/office/drawing/2014/main" id="{E385C17A-CEA6-45B1-834A-B0AEF7DF7DF5}"/>
              </a:ext>
            </a:extLst>
          </p:cNvPr>
          <p:cNvGraphicFramePr>
            <a:graphicFrameLocks noGrp="1"/>
          </p:cNvGraphicFramePr>
          <p:nvPr>
            <p:extLst>
              <p:ext uri="{D42A27DB-BD31-4B8C-83A1-F6EECF244321}">
                <p14:modId xmlns:p14="http://schemas.microsoft.com/office/powerpoint/2010/main" val="2134408608"/>
              </p:ext>
            </p:extLst>
          </p:nvPr>
        </p:nvGraphicFramePr>
        <p:xfrm>
          <a:off x="424918" y="1798982"/>
          <a:ext cx="11342163" cy="4952928"/>
        </p:xfrm>
        <a:graphic>
          <a:graphicData uri="http://schemas.openxmlformats.org/drawingml/2006/table">
            <a:tbl>
              <a:tblPr firstRow="1" firstCol="1" bandRow="1">
                <a:tableStyleId>{5C22544A-7EE6-4342-B048-85BDC9FD1C3A}</a:tableStyleId>
              </a:tblPr>
              <a:tblGrid>
                <a:gridCol w="1672425">
                  <a:extLst>
                    <a:ext uri="{9D8B030D-6E8A-4147-A177-3AD203B41FA5}">
                      <a16:colId xmlns:a16="http://schemas.microsoft.com/office/drawing/2014/main" val="420112432"/>
                    </a:ext>
                  </a:extLst>
                </a:gridCol>
                <a:gridCol w="4055947">
                  <a:extLst>
                    <a:ext uri="{9D8B030D-6E8A-4147-A177-3AD203B41FA5}">
                      <a16:colId xmlns:a16="http://schemas.microsoft.com/office/drawing/2014/main" val="3510361443"/>
                    </a:ext>
                  </a:extLst>
                </a:gridCol>
                <a:gridCol w="5613791">
                  <a:extLst>
                    <a:ext uri="{9D8B030D-6E8A-4147-A177-3AD203B41FA5}">
                      <a16:colId xmlns:a16="http://schemas.microsoft.com/office/drawing/2014/main" val="4226255817"/>
                    </a:ext>
                  </a:extLst>
                </a:gridCol>
              </a:tblGrid>
              <a:tr h="191032">
                <a:tc>
                  <a:txBody>
                    <a:bodyPr/>
                    <a:lstStyle/>
                    <a:p>
                      <a:pPr>
                        <a:lnSpc>
                          <a:spcPct val="107000"/>
                        </a:lnSpc>
                        <a:spcAft>
                          <a:spcPts val="0"/>
                        </a:spcAft>
                      </a:pPr>
                      <a:r>
                        <a:rPr lang="en-GB" sz="1200">
                          <a:effectLst/>
                        </a:rPr>
                        <a:t>Service</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a:lnSpc>
                          <a:spcPct val="107000"/>
                        </a:lnSpc>
                        <a:spcAft>
                          <a:spcPts val="0"/>
                        </a:spcAft>
                      </a:pPr>
                      <a:r>
                        <a:rPr lang="en-GB" sz="1200">
                          <a:effectLst/>
                        </a:rPr>
                        <a:t>Disaster Recovery Approach</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a:lnSpc>
                          <a:spcPct val="107000"/>
                        </a:lnSpc>
                        <a:spcAft>
                          <a:spcPts val="0"/>
                        </a:spcAft>
                      </a:pPr>
                      <a:r>
                        <a:rPr lang="en-GB" sz="1200">
                          <a:effectLst/>
                        </a:rPr>
                        <a:t>Justification</a:t>
                      </a:r>
                      <a:endParaRPr lang="es-AR" sz="12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extLst>
                  <a:ext uri="{0D108BD9-81ED-4DB2-BD59-A6C34878D82A}">
                    <a16:rowId xmlns:a16="http://schemas.microsoft.com/office/drawing/2014/main" val="283281996"/>
                  </a:ext>
                </a:extLst>
              </a:tr>
              <a:tr h="392179">
                <a:tc>
                  <a:txBody>
                    <a:bodyPr/>
                    <a:lstStyle/>
                    <a:p>
                      <a:pPr>
                        <a:lnSpc>
                          <a:spcPct val="100000"/>
                        </a:lnSpc>
                        <a:spcAft>
                          <a:spcPts val="0"/>
                        </a:spcAft>
                      </a:pPr>
                      <a:r>
                        <a:rPr lang="en-GB" sz="1300">
                          <a:effectLst/>
                        </a:rPr>
                        <a:t>Data Lake Store Gen II</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marL="342900" lvl="0" indent="-342900">
                        <a:lnSpc>
                          <a:spcPct val="100000"/>
                        </a:lnSpc>
                        <a:spcAft>
                          <a:spcPts val="0"/>
                        </a:spcAft>
                        <a:buFont typeface="+mj-lt"/>
                        <a:buAutoNum type="arabicPeriod"/>
                      </a:pPr>
                      <a:r>
                        <a:rPr lang="en-GB" sz="1300">
                          <a:effectLst/>
                        </a:rPr>
                        <a:t>Read-access geo-redundant storage (RA-GRS)</a:t>
                      </a:r>
                      <a:endParaRPr lang="es-AR" sz="1300">
                        <a:effectLst/>
                      </a:endParaRPr>
                    </a:p>
                    <a:p>
                      <a:pPr>
                        <a:lnSpc>
                          <a:spcPct val="100000"/>
                        </a:lnSpc>
                        <a:spcAft>
                          <a:spcPts val="0"/>
                        </a:spcAft>
                      </a:pPr>
                      <a:r>
                        <a:rPr lang="en-GB" sz="1300">
                          <a:effectLst/>
                        </a:rPr>
                        <a:t> </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a:lnSpc>
                          <a:spcPct val="100000"/>
                        </a:lnSpc>
                        <a:spcAft>
                          <a:spcPts val="0"/>
                        </a:spcAft>
                      </a:pPr>
                      <a:r>
                        <a:rPr lang="en-GB" sz="1300">
                          <a:effectLst/>
                        </a:rPr>
                        <a:t>In a DR strategy, it is also important to have data replicated to a different region using GRS or RA-GRS replication.</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extLst>
                  <a:ext uri="{0D108BD9-81ED-4DB2-BD59-A6C34878D82A}">
                    <a16:rowId xmlns:a16="http://schemas.microsoft.com/office/drawing/2014/main" val="888965201"/>
                  </a:ext>
                </a:extLst>
              </a:tr>
              <a:tr h="995622">
                <a:tc>
                  <a:txBody>
                    <a:bodyPr/>
                    <a:lstStyle/>
                    <a:p>
                      <a:pPr>
                        <a:lnSpc>
                          <a:spcPct val="100000"/>
                        </a:lnSpc>
                        <a:spcAft>
                          <a:spcPts val="0"/>
                        </a:spcAft>
                      </a:pPr>
                      <a:r>
                        <a:rPr lang="en-GB" sz="1300">
                          <a:effectLst/>
                        </a:rPr>
                        <a:t>Cosmos DB</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marL="342900" lvl="0" indent="-342900">
                        <a:lnSpc>
                          <a:spcPct val="100000"/>
                        </a:lnSpc>
                        <a:spcAft>
                          <a:spcPts val="0"/>
                        </a:spcAft>
                        <a:buFont typeface="+mj-lt"/>
                        <a:buAutoNum type="arabicPeriod"/>
                      </a:pPr>
                      <a:r>
                        <a:rPr lang="en-GB" sz="1300" dirty="0">
                          <a:effectLst/>
                        </a:rPr>
                        <a:t>Automatic online backups</a:t>
                      </a:r>
                      <a:endParaRPr lang="es-A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a:lnSpc>
                          <a:spcPct val="100000"/>
                        </a:lnSpc>
                        <a:spcAft>
                          <a:spcPts val="0"/>
                        </a:spcAft>
                      </a:pPr>
                      <a:r>
                        <a:rPr lang="en-GB" sz="1300">
                          <a:effectLst/>
                        </a:rPr>
                        <a:t>Azure Cosmos DB automatically takes a backup of your database every 4 hours and at any point of time, only the latest 2 backups are stored. However, if the container or database is deleted, Azure Cosmos DB retains the existing snapshots of a given container or database for 30 days.</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extLst>
                  <a:ext uri="{0D108BD9-81ED-4DB2-BD59-A6C34878D82A}">
                    <a16:rowId xmlns:a16="http://schemas.microsoft.com/office/drawing/2014/main" val="2654452874"/>
                  </a:ext>
                </a:extLst>
              </a:tr>
              <a:tr h="794474">
                <a:tc>
                  <a:txBody>
                    <a:bodyPr/>
                    <a:lstStyle/>
                    <a:p>
                      <a:pPr>
                        <a:lnSpc>
                          <a:spcPct val="100000"/>
                        </a:lnSpc>
                        <a:spcAft>
                          <a:spcPts val="0"/>
                        </a:spcAft>
                      </a:pPr>
                      <a:r>
                        <a:rPr lang="en-GB" sz="1300">
                          <a:effectLst/>
                        </a:rPr>
                        <a:t>SQL Database</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marL="342900" lvl="0" indent="-342900">
                        <a:lnSpc>
                          <a:spcPct val="100000"/>
                        </a:lnSpc>
                        <a:spcAft>
                          <a:spcPts val="0"/>
                        </a:spcAft>
                        <a:buFont typeface="+mj-lt"/>
                        <a:buAutoNum type="arabicPeriod"/>
                      </a:pPr>
                      <a:r>
                        <a:rPr lang="en-GB" sz="1300">
                          <a:effectLst/>
                        </a:rPr>
                        <a:t>Active geo-replication</a:t>
                      </a:r>
                      <a:endParaRPr lang="es-AR" sz="1300">
                        <a:effectLst/>
                      </a:endParaRPr>
                    </a:p>
                    <a:p>
                      <a:pPr marL="342900" lvl="0" indent="-342900">
                        <a:lnSpc>
                          <a:spcPct val="100000"/>
                        </a:lnSpc>
                        <a:spcAft>
                          <a:spcPts val="0"/>
                        </a:spcAft>
                        <a:buFont typeface="+mj-lt"/>
                        <a:buAutoNum type="arabicPeriod"/>
                      </a:pPr>
                      <a:r>
                        <a:rPr lang="en-GB" sz="1300">
                          <a:effectLst/>
                        </a:rPr>
                        <a:t>Auto-failover groups</a:t>
                      </a:r>
                      <a:endParaRPr lang="es-AR" sz="1300">
                        <a:effectLst/>
                      </a:endParaRPr>
                    </a:p>
                    <a:p>
                      <a:pPr marL="342900" lvl="0" indent="-342900">
                        <a:lnSpc>
                          <a:spcPct val="100000"/>
                        </a:lnSpc>
                        <a:spcAft>
                          <a:spcPts val="0"/>
                        </a:spcAft>
                        <a:buFont typeface="+mj-lt"/>
                        <a:buAutoNum type="arabicPeriod"/>
                      </a:pPr>
                      <a:r>
                        <a:rPr lang="en-GB" sz="1300">
                          <a:effectLst/>
                        </a:rPr>
                        <a:t>Geo-restore</a:t>
                      </a:r>
                      <a:endParaRPr lang="es-AR" sz="1300">
                        <a:effectLst/>
                      </a:endParaRPr>
                    </a:p>
                    <a:p>
                      <a:pPr marL="342900" lvl="0" indent="-342900">
                        <a:lnSpc>
                          <a:spcPct val="100000"/>
                        </a:lnSpc>
                        <a:spcAft>
                          <a:spcPts val="0"/>
                        </a:spcAft>
                        <a:buFont typeface="+mj-lt"/>
                        <a:buAutoNum type="arabicPeriod"/>
                      </a:pPr>
                      <a:r>
                        <a:rPr lang="en-GB" sz="1300">
                          <a:effectLst/>
                        </a:rPr>
                        <a:t>Zone-redundant databases</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a:lnSpc>
                          <a:spcPct val="100000"/>
                        </a:lnSpc>
                        <a:spcAft>
                          <a:spcPts val="0"/>
                        </a:spcAft>
                      </a:pPr>
                      <a:r>
                        <a:rPr lang="en-GB" sz="1300">
                          <a:effectLst/>
                        </a:rPr>
                        <a:t>There are a wide range of options available for disaster recovery. Full details for at </a:t>
                      </a:r>
                      <a:r>
                        <a:rPr lang="en-GB" sz="1300" u="sng">
                          <a:effectLst/>
                          <a:hlinkClick r:id="rId3"/>
                        </a:rPr>
                        <a:t>https://docs.microsoft.com/en-us/azure/sql-database/sql-database-disaster-recovery</a:t>
                      </a:r>
                      <a:endParaRPr lang="es-AR" sz="1300">
                        <a:effectLst/>
                      </a:endParaRPr>
                    </a:p>
                    <a:p>
                      <a:pPr>
                        <a:lnSpc>
                          <a:spcPct val="100000"/>
                        </a:lnSpc>
                        <a:spcAft>
                          <a:spcPts val="0"/>
                        </a:spcAft>
                      </a:pPr>
                      <a:r>
                        <a:rPr lang="en-GB" sz="1300">
                          <a:effectLst/>
                        </a:rPr>
                        <a:t> </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extLst>
                  <a:ext uri="{0D108BD9-81ED-4DB2-BD59-A6C34878D82A}">
                    <a16:rowId xmlns:a16="http://schemas.microsoft.com/office/drawing/2014/main" val="3828381857"/>
                  </a:ext>
                </a:extLst>
              </a:tr>
              <a:tr h="2375655">
                <a:tc>
                  <a:txBody>
                    <a:bodyPr/>
                    <a:lstStyle/>
                    <a:p>
                      <a:pPr>
                        <a:lnSpc>
                          <a:spcPct val="100000"/>
                        </a:lnSpc>
                        <a:spcAft>
                          <a:spcPts val="0"/>
                        </a:spcAft>
                      </a:pPr>
                      <a:r>
                        <a:rPr lang="en-GB" sz="1300" dirty="0">
                          <a:effectLst/>
                        </a:rPr>
                        <a:t>SQL Synapse</a:t>
                      </a:r>
                      <a:endParaRPr lang="es-A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marL="342900" lvl="0" indent="-342900">
                        <a:lnSpc>
                          <a:spcPct val="100000"/>
                        </a:lnSpc>
                        <a:spcAft>
                          <a:spcPts val="0"/>
                        </a:spcAft>
                        <a:buFont typeface="+mj-lt"/>
                        <a:buAutoNum type="arabicPeriod"/>
                      </a:pPr>
                      <a:r>
                        <a:rPr lang="en-GB" sz="1300">
                          <a:effectLst/>
                        </a:rPr>
                        <a:t>Data warehouse snapshot</a:t>
                      </a:r>
                      <a:endParaRPr lang="es-AR" sz="1300">
                        <a:effectLst/>
                      </a:endParaRPr>
                    </a:p>
                    <a:p>
                      <a:pPr marL="342900" lvl="0" indent="-342900">
                        <a:lnSpc>
                          <a:spcPct val="100000"/>
                        </a:lnSpc>
                        <a:spcAft>
                          <a:spcPts val="0"/>
                        </a:spcAft>
                        <a:buFont typeface="+mj-lt"/>
                        <a:buAutoNum type="arabicPeriod"/>
                      </a:pPr>
                      <a:r>
                        <a:rPr lang="en-GB" sz="1300">
                          <a:effectLst/>
                        </a:rPr>
                        <a:t>Geo-backups</a:t>
                      </a:r>
                      <a:endParaRPr lang="es-AR" sz="130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tc>
                  <a:txBody>
                    <a:bodyPr/>
                    <a:lstStyle/>
                    <a:p>
                      <a:pPr>
                        <a:lnSpc>
                          <a:spcPct val="100000"/>
                        </a:lnSpc>
                        <a:spcAft>
                          <a:spcPts val="0"/>
                        </a:spcAft>
                      </a:pPr>
                      <a:r>
                        <a:rPr lang="en-GB" sz="1300" dirty="0">
                          <a:effectLst/>
                        </a:rPr>
                        <a:t>A data warehouse snapshot creates a restore point you can leverage to recover or copy your data warehouse to a previous state. SQL Data Warehouse takes snapshots of your data warehouse throughout the day creating restore points that are available for seven days.  SQL Data Warehouse supports an eight-hour recovery point objective (RPO). You can restore your data warehouse in the primary region from any one of the snapshots taken in the past seven days.</a:t>
                      </a:r>
                      <a:endParaRPr lang="es-AR" sz="1300" dirty="0">
                        <a:effectLst/>
                      </a:endParaRPr>
                    </a:p>
                    <a:p>
                      <a:pPr>
                        <a:lnSpc>
                          <a:spcPct val="100000"/>
                        </a:lnSpc>
                        <a:spcAft>
                          <a:spcPts val="0"/>
                        </a:spcAft>
                      </a:pPr>
                      <a:r>
                        <a:rPr lang="en-GB" sz="1300" dirty="0">
                          <a:effectLst/>
                        </a:rPr>
                        <a:t> </a:t>
                      </a:r>
                      <a:endParaRPr lang="es-AR" sz="1300" dirty="0">
                        <a:effectLst/>
                      </a:endParaRPr>
                    </a:p>
                    <a:p>
                      <a:pPr>
                        <a:lnSpc>
                          <a:spcPct val="100000"/>
                        </a:lnSpc>
                        <a:spcAft>
                          <a:spcPts val="0"/>
                        </a:spcAft>
                      </a:pPr>
                      <a:r>
                        <a:rPr lang="en-GB" sz="1300" dirty="0">
                          <a:effectLst/>
                        </a:rPr>
                        <a:t>Geo-backup are performed once per day to a paired data </a:t>
                      </a:r>
                      <a:r>
                        <a:rPr lang="en-GB" sz="1300" dirty="0" err="1">
                          <a:effectLst/>
                        </a:rPr>
                        <a:t>center</a:t>
                      </a:r>
                      <a:r>
                        <a:rPr lang="en-GB" sz="1300" dirty="0">
                          <a:effectLst/>
                        </a:rPr>
                        <a:t>. The RPO for a geo-restore is 24 hours. You can restore the geo-backup to a server in any other region where SQL Data Warehouse is supported. A geo-backup ensures you can restore data warehouse in case you cannot access the restore points in your primary region.</a:t>
                      </a:r>
                      <a:endParaRPr lang="es-AR"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2328" marR="22328" marT="0" marB="0"/>
                </a:tc>
                <a:extLst>
                  <a:ext uri="{0D108BD9-81ED-4DB2-BD59-A6C34878D82A}">
                    <a16:rowId xmlns:a16="http://schemas.microsoft.com/office/drawing/2014/main" val="1091290840"/>
                  </a:ext>
                </a:extLst>
              </a:tr>
            </a:tbl>
          </a:graphicData>
        </a:graphic>
      </p:graphicFrame>
    </p:spTree>
    <p:extLst>
      <p:ext uri="{BB962C8B-B14F-4D97-AF65-F5344CB8AC3E}">
        <p14:creationId xmlns:p14="http://schemas.microsoft.com/office/powerpoint/2010/main" val="159886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 name="Rectangle 11"/>
          <p:cNvSpPr/>
          <p:nvPr/>
        </p:nvSpPr>
        <p:spPr>
          <a:xfrm>
            <a:off x="340014" y="4794098"/>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you can use this holistic </a:t>
            </a:r>
            <a:r>
              <a:rPr lang="en-US" dirty="0">
                <a:hlinkClick r:id="rId4"/>
              </a:rPr>
              <a:t>resilience</a:t>
            </a:r>
            <a:r>
              <a:rPr lang="en-US" dirty="0"/>
              <a:t> and </a:t>
            </a:r>
            <a:r>
              <a:rPr lang="en-US" dirty="0">
                <a:hlinkClick r:id="rId5"/>
              </a:rPr>
              <a:t>scalability checklist </a:t>
            </a:r>
            <a:r>
              <a:rPr lang="en-US" dirty="0"/>
              <a:t>to review your architecture from a scalability standpoint</a:t>
            </a:r>
          </a:p>
        </p:txBody>
      </p:sp>
      <p:sp>
        <p:nvSpPr>
          <p:cNvPr id="5" name="Arrow: Chevron 4">
            <a:extLst>
              <a:ext uri="{C183D7F6-B498-43B3-948B-1728B52AA6E4}">
                <adec:decorative xmlns:adec="http://schemas.microsoft.com/office/drawing/2017/decorative" val="1"/>
              </a:ext>
            </a:extLst>
          </p:cNvPr>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endParaRPr lang="en-ZA" sz="1800" b="1" dirty="0">
              <a:solidFill>
                <a:prstClr val="white"/>
              </a:solidFill>
              <a:latin typeface="Segoe UI"/>
            </a:endParaRPr>
          </a:p>
          <a:p>
            <a:r>
              <a:rPr lang="en-US" sz="1800" dirty="0"/>
              <a:t>- Scaling Systems</a:t>
            </a:r>
          </a:p>
          <a:p>
            <a:r>
              <a:rPr lang="en-GB" sz="1800" dirty="0"/>
              <a:t>- Optimizing Network Performance</a:t>
            </a:r>
          </a:p>
          <a:p>
            <a:r>
              <a:rPr lang="en-GB" sz="1800" dirty="0"/>
              <a:t>- Optimizing Storage Performance</a:t>
            </a:r>
          </a:p>
          <a:p>
            <a:r>
              <a:rPr lang="en-US" sz="1800" dirty="0"/>
              <a:t>- Identifying </a:t>
            </a:r>
            <a:r>
              <a:rPr lang="en-GB" sz="1800" dirty="0"/>
              <a:t>Performance Bottlenecks</a:t>
            </a:r>
          </a:p>
          <a:p>
            <a:r>
              <a:rPr lang="en-US" sz="1800" dirty="0"/>
              <a:t>- High Availability</a:t>
            </a:r>
          </a:p>
          <a:p>
            <a:r>
              <a:rPr lang="en-US" sz="1800" dirty="0"/>
              <a:t>- Disaster Recovery</a:t>
            </a:r>
          </a:p>
          <a:p>
            <a:r>
              <a:rPr lang="en-US" sz="1800" dirty="0"/>
              <a:t>- Backup and Restore</a:t>
            </a:r>
          </a:p>
        </p:txBody>
      </p:sp>
      <p:sp>
        <p:nvSpPr>
          <p:cNvPr id="11" name="Arrow: Chevron 10">
            <a:extLst>
              <a:ext uri="{FF2B5EF4-FFF2-40B4-BE49-F238E27FC236}">
                <a16:creationId xmlns:a16="http://schemas.microsoft.com/office/drawing/2014/main" id="{C8414389-47C1-443D-B7D9-B40BC6278BB9}"/>
              </a:ext>
              <a:ext uri="{C183D7F6-B498-43B3-948B-1728B52AA6E4}">
                <adec:decorative xmlns:adec="http://schemas.microsoft.com/office/drawing/2017/decorative" val="1"/>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Serverless</a:t>
            </a:r>
          </a:p>
        </p:txBody>
      </p:sp>
      <p:sp>
        <p:nvSpPr>
          <p:cNvPr id="6" name="Text Placeholder 5"/>
          <p:cNvSpPr>
            <a:spLocks noGrp="1"/>
          </p:cNvSpPr>
          <p:nvPr>
            <p:ph type="body" sz="quarter" idx="10"/>
          </p:nvPr>
        </p:nvSpPr>
        <p:spPr>
          <a:xfrm>
            <a:off x="471466" y="1108734"/>
            <a:ext cx="11561508" cy="5219891"/>
          </a:xfrm>
        </p:spPr>
        <p:txBody>
          <a:bodyPr/>
          <a:lstStyle/>
          <a:p>
            <a:r>
              <a:rPr lang="en-US" b="1" dirty="0"/>
              <a:t>Azure Functions, Azure Container Instances and Logic Apps</a:t>
            </a:r>
            <a:endParaRPr lang="en-US" dirty="0"/>
          </a:p>
          <a:p>
            <a:r>
              <a:rPr lang="en-US" dirty="0"/>
              <a:t>Provides a cloud-hosted execution environment that runs your apps but completely </a:t>
            </a:r>
            <a:r>
              <a:rPr lang="en-US" u="sng" dirty="0"/>
              <a:t>abstracts the underlying environment</a:t>
            </a:r>
            <a:r>
              <a:rPr lang="en-US" dirty="0"/>
              <a:t>. </a:t>
            </a:r>
          </a:p>
          <a:p>
            <a:r>
              <a:rPr lang="en-US" dirty="0"/>
              <a:t>You create an instance of the service, and you add your code</a:t>
            </a:r>
          </a:p>
          <a:p>
            <a:r>
              <a:rPr lang="en-US" dirty="0"/>
              <a:t>This approach is becoming increasingly common in ML / AI solutions.</a:t>
            </a:r>
          </a:p>
          <a:p>
            <a:r>
              <a:rPr lang="en-US" dirty="0"/>
              <a:t>You configure your serverless apps to </a:t>
            </a:r>
            <a:r>
              <a:rPr lang="en-US" u="sng" dirty="0"/>
              <a:t>respond to events</a:t>
            </a:r>
            <a:r>
              <a:rPr lang="en-US" dirty="0"/>
              <a:t>. </a:t>
            </a:r>
          </a:p>
          <a:p>
            <a:pPr lvl="1"/>
            <a:r>
              <a:rPr lang="en-US" dirty="0"/>
              <a:t>A REST endpoint, a timer, or a message received from another Azure service. </a:t>
            </a:r>
          </a:p>
          <a:p>
            <a:pPr lvl="1"/>
            <a:r>
              <a:rPr lang="en-US" dirty="0"/>
              <a:t>The serverless app runs only when it's triggered by an event.</a:t>
            </a:r>
          </a:p>
          <a:p>
            <a:r>
              <a:rPr lang="en-US" u="sng" dirty="0"/>
              <a:t>Scaling</a:t>
            </a:r>
            <a:r>
              <a:rPr lang="en-US" dirty="0"/>
              <a:t> and performance are handled </a:t>
            </a:r>
            <a:r>
              <a:rPr lang="en-US" u="sng" dirty="0"/>
              <a:t>automatically</a:t>
            </a:r>
          </a:p>
          <a:p>
            <a:r>
              <a:rPr lang="en-US" dirty="0"/>
              <a:t>Billed only for the exact resources you use. </a:t>
            </a:r>
          </a:p>
          <a:p>
            <a:r>
              <a:rPr lang="en-US" dirty="0"/>
              <a:t>There's no need to even reserve capacity. </a:t>
            </a:r>
          </a:p>
        </p:txBody>
      </p:sp>
    </p:spTree>
    <p:extLst>
      <p:ext uri="{BB962C8B-B14F-4D97-AF65-F5344CB8AC3E}">
        <p14:creationId xmlns:p14="http://schemas.microsoft.com/office/powerpoint/2010/main" val="173907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Containers</a:t>
            </a:r>
          </a:p>
        </p:txBody>
      </p:sp>
      <p:sp>
        <p:nvSpPr>
          <p:cNvPr id="6" name="Text Placeholder 5"/>
          <p:cNvSpPr>
            <a:spLocks noGrp="1"/>
          </p:cNvSpPr>
          <p:nvPr>
            <p:ph type="body" sz="quarter" idx="10"/>
          </p:nvPr>
        </p:nvSpPr>
        <p:spPr>
          <a:xfrm>
            <a:off x="471466" y="1108734"/>
            <a:ext cx="11423354" cy="5084469"/>
          </a:xfrm>
        </p:spPr>
        <p:txBody>
          <a:bodyPr/>
          <a:lstStyle/>
          <a:p>
            <a:r>
              <a:rPr lang="en-US" dirty="0"/>
              <a:t>A method running applications in a virtualized environment. </a:t>
            </a:r>
          </a:p>
          <a:p>
            <a:r>
              <a:rPr lang="en-US" dirty="0">
                <a:solidFill>
                  <a:srgbClr val="0078D4"/>
                </a:solidFill>
              </a:rPr>
              <a:t>A virtual machine is virtualized at the hardware level</a:t>
            </a:r>
            <a:r>
              <a:rPr lang="en-US" dirty="0"/>
              <a:t>, where a hypervisor makes it possible to run multiple virtualized operating systems on a single physical server. </a:t>
            </a:r>
          </a:p>
          <a:p>
            <a:r>
              <a:rPr lang="en-US" dirty="0">
                <a:solidFill>
                  <a:srgbClr val="0078D4"/>
                </a:solidFill>
              </a:rPr>
              <a:t>In containers, the virtualization is done at the OS level</a:t>
            </a:r>
            <a:r>
              <a:rPr lang="en-US" dirty="0"/>
              <a:t>, making it possible to run multiple identical application instances within the same OS.</a:t>
            </a:r>
          </a:p>
          <a:p>
            <a:r>
              <a:rPr lang="en-US" u="sng" dirty="0"/>
              <a:t>Well suited to scale out scenarios</a:t>
            </a:r>
            <a:r>
              <a:rPr lang="en-US" dirty="0"/>
              <a:t>. They are meant to be lightweight and are designed to be created, scaled out, and stopped dynamically as environment and demand change.</a:t>
            </a:r>
          </a:p>
          <a:p>
            <a:r>
              <a:rPr lang="en-US" dirty="0"/>
              <a:t>A benefit of using containers is the ability to </a:t>
            </a:r>
            <a:r>
              <a:rPr lang="en-US" u="sng" dirty="0"/>
              <a:t>run multiple isolated applications on each virtual machine.</a:t>
            </a:r>
          </a:p>
        </p:txBody>
      </p:sp>
    </p:spTree>
    <p:extLst>
      <p:ext uri="{BB962C8B-B14F-4D97-AF65-F5344CB8AC3E}">
        <p14:creationId xmlns:p14="http://schemas.microsoft.com/office/powerpoint/2010/main" val="30104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Azure Kubernetes Service (AKS)</a:t>
            </a:r>
          </a:p>
        </p:txBody>
      </p:sp>
      <p:sp>
        <p:nvSpPr>
          <p:cNvPr id="6" name="Text Placeholder 5"/>
          <p:cNvSpPr>
            <a:spLocks noGrp="1"/>
          </p:cNvSpPr>
          <p:nvPr>
            <p:ph type="body" sz="quarter" idx="10"/>
          </p:nvPr>
        </p:nvSpPr>
        <p:spPr>
          <a:xfrm>
            <a:off x="471466" y="1108734"/>
            <a:ext cx="11423354" cy="4653582"/>
          </a:xfrm>
        </p:spPr>
        <p:txBody>
          <a:bodyPr/>
          <a:lstStyle/>
          <a:p>
            <a:r>
              <a:rPr lang="en-US" dirty="0"/>
              <a:t>Azure Kubernetes Service allows you to </a:t>
            </a:r>
            <a:r>
              <a:rPr lang="en-US" dirty="0">
                <a:solidFill>
                  <a:srgbClr val="0078D4"/>
                </a:solidFill>
              </a:rPr>
              <a:t>set up virtual machines to act as your nodes. </a:t>
            </a:r>
          </a:p>
          <a:p>
            <a:r>
              <a:rPr lang="en-US" dirty="0"/>
              <a:t>Azure hosts the Kubernetes management plane and only bills for the running worker nodes that host your containers.</a:t>
            </a:r>
          </a:p>
          <a:p>
            <a:r>
              <a:rPr lang="en-US" dirty="0"/>
              <a:t>To increase the number of your worker nodes in Azure, you could use the Azure CLI to increase that manually. </a:t>
            </a:r>
          </a:p>
          <a:p>
            <a:r>
              <a:rPr lang="en-US" dirty="0"/>
              <a:t>At time of writing, there is a </a:t>
            </a:r>
            <a:r>
              <a:rPr lang="en-US" dirty="0">
                <a:solidFill>
                  <a:srgbClr val="0078D4"/>
                </a:solidFill>
              </a:rPr>
              <a:t>preview of Cluster </a:t>
            </a:r>
            <a:r>
              <a:rPr lang="en-US" dirty="0" err="1">
                <a:solidFill>
                  <a:srgbClr val="0078D4"/>
                </a:solidFill>
              </a:rPr>
              <a:t>Autoscaler</a:t>
            </a:r>
            <a:r>
              <a:rPr lang="en-US" dirty="0">
                <a:solidFill>
                  <a:srgbClr val="0078D4"/>
                </a:solidFill>
              </a:rPr>
              <a:t> </a:t>
            </a:r>
            <a:r>
              <a:rPr lang="en-US" dirty="0"/>
              <a:t>on AKS available that enables autoscaling of your worker nodes. </a:t>
            </a:r>
          </a:p>
          <a:p>
            <a:r>
              <a:rPr lang="en-US" dirty="0"/>
              <a:t>On your Kubernetes cluster, you could use the Horizontal Pod </a:t>
            </a:r>
            <a:r>
              <a:rPr lang="en-US" dirty="0" err="1"/>
              <a:t>Autoscaler</a:t>
            </a:r>
            <a:r>
              <a:rPr lang="en-US" dirty="0"/>
              <a:t> to scale out the number of instances of the container to be deployed.</a:t>
            </a:r>
          </a:p>
        </p:txBody>
      </p:sp>
    </p:spTree>
    <p:extLst>
      <p:ext uri="{BB962C8B-B14F-4D97-AF65-F5344CB8AC3E}">
        <p14:creationId xmlns:p14="http://schemas.microsoft.com/office/powerpoint/2010/main" val="7553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Azure Container Instances (ACI)</a:t>
            </a:r>
          </a:p>
        </p:txBody>
      </p:sp>
      <p:sp>
        <p:nvSpPr>
          <p:cNvPr id="6" name="Text Placeholder 5"/>
          <p:cNvSpPr>
            <a:spLocks noGrp="1"/>
          </p:cNvSpPr>
          <p:nvPr>
            <p:ph type="body" sz="quarter" idx="10"/>
          </p:nvPr>
        </p:nvSpPr>
        <p:spPr>
          <a:xfrm>
            <a:off x="471466" y="1108734"/>
            <a:ext cx="11423354" cy="4653582"/>
          </a:xfrm>
        </p:spPr>
        <p:txBody>
          <a:bodyPr/>
          <a:lstStyle/>
          <a:p>
            <a:r>
              <a:rPr lang="en-US" dirty="0"/>
              <a:t>Is a serverless approach that lets you create and execute containers on demand. </a:t>
            </a:r>
          </a:p>
          <a:p>
            <a:r>
              <a:rPr lang="en-US" dirty="0"/>
              <a:t>You're charged only for the execution time per second.</a:t>
            </a:r>
          </a:p>
          <a:p>
            <a:r>
              <a:rPr lang="en-US" dirty="0"/>
              <a:t>You can use Virtual </a:t>
            </a:r>
            <a:r>
              <a:rPr lang="en-US" dirty="0" err="1"/>
              <a:t>Kubelet</a:t>
            </a:r>
            <a:r>
              <a:rPr lang="en-US" dirty="0"/>
              <a:t> to connect Azure Container Instances into your Kubernetes environment, including AKS. </a:t>
            </a:r>
          </a:p>
          <a:p>
            <a:r>
              <a:rPr lang="en-US" dirty="0"/>
              <a:t>There is no need to have reserved capacity. You can therefore take advantage of the control and flexibility of Kubernetes scaling with the per-second-billing of serverless. </a:t>
            </a:r>
          </a:p>
          <a:p>
            <a:r>
              <a:rPr lang="en-US" dirty="0"/>
              <a:t>At time of writing, the Virtual </a:t>
            </a:r>
            <a:r>
              <a:rPr lang="en-US" dirty="0" err="1"/>
              <a:t>Kubelet</a:t>
            </a:r>
            <a:r>
              <a:rPr lang="en-US" dirty="0"/>
              <a:t> is described as experimental software and should not be used in production scenarios</a:t>
            </a:r>
          </a:p>
        </p:txBody>
      </p:sp>
    </p:spTree>
    <p:extLst>
      <p:ext uri="{BB962C8B-B14F-4D97-AF65-F5344CB8AC3E}">
        <p14:creationId xmlns:p14="http://schemas.microsoft.com/office/powerpoint/2010/main" val="427659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8075744" y="3524416"/>
            <a:ext cx="3688166" cy="3017061"/>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Latency between users and Azure resources can be improved by:</a:t>
            </a:r>
          </a:p>
          <a:p>
            <a:pPr marL="285750" indent="-285750">
              <a:buFont typeface="Arial" panose="020B0604020202020204" pitchFamily="34" charset="0"/>
              <a:buChar char="•"/>
            </a:pPr>
            <a:r>
              <a:rPr lang="en-US" sz="1600" dirty="0">
                <a:solidFill>
                  <a:srgbClr val="505050"/>
                </a:solidFill>
                <a:latin typeface="Segoe UI"/>
              </a:rPr>
              <a:t>Use a </a:t>
            </a:r>
            <a:r>
              <a:rPr lang="en-US" sz="1600" dirty="0">
                <a:solidFill>
                  <a:srgbClr val="0078D4"/>
                </a:solidFill>
                <a:latin typeface="Segoe UI"/>
              </a:rPr>
              <a:t>DNS load balancer </a:t>
            </a:r>
            <a:r>
              <a:rPr lang="en-US" sz="1600" dirty="0">
                <a:solidFill>
                  <a:srgbClr val="505050"/>
                </a:solidFill>
                <a:latin typeface="Segoe UI"/>
              </a:rPr>
              <a:t>for endpoint path optimization (Azure Traffic Manager)</a:t>
            </a:r>
          </a:p>
          <a:p>
            <a:pPr marL="285750" indent="-285750">
              <a:buFont typeface="Arial" panose="020B0604020202020204" pitchFamily="34" charset="0"/>
              <a:buChar char="•"/>
            </a:pPr>
            <a:r>
              <a:rPr lang="en-US" sz="1600" dirty="0">
                <a:solidFill>
                  <a:srgbClr val="505050"/>
                </a:solidFill>
                <a:latin typeface="Segoe UI"/>
              </a:rPr>
              <a:t>Use </a:t>
            </a:r>
            <a:r>
              <a:rPr lang="en-US" sz="1600" dirty="0">
                <a:solidFill>
                  <a:srgbClr val="0078D4"/>
                </a:solidFill>
                <a:latin typeface="Segoe UI"/>
              </a:rPr>
              <a:t>Azure Analysis Services as a Caching Service </a:t>
            </a:r>
            <a:r>
              <a:rPr lang="en-US" sz="1600" dirty="0">
                <a:solidFill>
                  <a:srgbClr val="505050"/>
                </a:solidFill>
                <a:latin typeface="Segoe UI"/>
              </a:rPr>
              <a:t>for Azure Data Warehouse</a:t>
            </a:r>
          </a:p>
          <a:p>
            <a:pPr marL="285750" indent="-285750">
              <a:buFont typeface="Arial" panose="020B0604020202020204" pitchFamily="34" charset="0"/>
              <a:buChar char="•"/>
            </a:pPr>
            <a:r>
              <a:rPr lang="en-US" sz="1600" dirty="0">
                <a:solidFill>
                  <a:srgbClr val="505050"/>
                </a:solidFill>
                <a:latin typeface="Segoe UI"/>
              </a:rPr>
              <a:t>Use </a:t>
            </a:r>
            <a:r>
              <a:rPr lang="en-US" sz="1600" dirty="0">
                <a:solidFill>
                  <a:srgbClr val="0078D4"/>
                </a:solidFill>
                <a:latin typeface="Segoe UI"/>
              </a:rPr>
              <a:t>CDN</a:t>
            </a:r>
            <a:r>
              <a:rPr lang="en-US" sz="1600" dirty="0">
                <a:solidFill>
                  <a:srgbClr val="505050"/>
                </a:solidFill>
                <a:latin typeface="Segoe UI"/>
              </a:rPr>
              <a:t> to cache content close to users</a:t>
            </a:r>
          </a:p>
          <a:p>
            <a:pPr marL="285750" indent="-285750">
              <a:buFont typeface="Arial" panose="020B0604020202020204" pitchFamily="34" charset="0"/>
              <a:buChar char="•"/>
            </a:pPr>
            <a:r>
              <a:rPr lang="en-US" sz="1600" dirty="0">
                <a:solidFill>
                  <a:srgbClr val="505050"/>
                </a:solidFill>
                <a:latin typeface="Segoe UI"/>
              </a:rPr>
              <a:t>Use </a:t>
            </a:r>
            <a:r>
              <a:rPr lang="en-US" sz="1600" dirty="0">
                <a:solidFill>
                  <a:srgbClr val="0078D4"/>
                </a:solidFill>
                <a:latin typeface="Segoe UI"/>
              </a:rPr>
              <a:t>ExpressRoute</a:t>
            </a:r>
            <a:r>
              <a:rPr lang="en-US" sz="1600" dirty="0">
                <a:solidFill>
                  <a:srgbClr val="505050"/>
                </a:solidFill>
                <a:latin typeface="Segoe UI"/>
              </a:rPr>
              <a:t> for connectivity from on-premises to Azure</a:t>
            </a:r>
          </a:p>
        </p:txBody>
      </p:sp>
      <p:sp>
        <p:nvSpPr>
          <p:cNvPr id="27" name="Rectangle 26"/>
          <p:cNvSpPr/>
          <p:nvPr/>
        </p:nvSpPr>
        <p:spPr bwMode="auto">
          <a:xfrm>
            <a:off x="8075744" y="2118162"/>
            <a:ext cx="3688166" cy="1310838"/>
          </a:xfrm>
          <a:prstGeom prst="rect">
            <a:avLst/>
          </a:prstGeom>
          <a:solidFill>
            <a:schemeClr val="accent1"/>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SSO with Azure Active Directory</a:t>
            </a:r>
          </a:p>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2" name="Rectangle 31"/>
          <p:cNvSpPr/>
          <p:nvPr/>
        </p:nvSpPr>
        <p:spPr bwMode="auto">
          <a:xfrm>
            <a:off x="4228372" y="3524416"/>
            <a:ext cx="3688166" cy="3017061"/>
          </a:xfrm>
          <a:prstGeom prst="rect">
            <a:avLst/>
          </a:prstGeom>
          <a:solidFill>
            <a:schemeClr val="bg1">
              <a:lumMod val="95000"/>
            </a:schemeClr>
          </a:solidFill>
          <a:ln>
            <a:noFill/>
          </a:ln>
        </p:spPr>
        <p:txBody>
          <a:bodyPr vert="horz" wrap="square" lIns="91440" tIns="45720" rIns="91440" bIns="45720" rtlCol="0" anchor="ctr">
            <a:noAutofit/>
          </a:bodyPr>
          <a:lstStyle/>
          <a:p>
            <a:endParaRPr lang="en-US" dirty="0">
              <a:solidFill>
                <a:srgbClr val="505050"/>
              </a:solidFill>
              <a:latin typeface="Segoe UI"/>
            </a:endParaRPr>
          </a:p>
          <a:p>
            <a:r>
              <a:rPr lang="en-US" dirty="0"/>
              <a:t>The goal here is to </a:t>
            </a:r>
            <a:r>
              <a:rPr lang="en-US" dirty="0">
                <a:solidFill>
                  <a:srgbClr val="0078D4"/>
                </a:solidFill>
              </a:rPr>
              <a:t>minimize the network latency between each layer of the application</a:t>
            </a:r>
            <a:r>
              <a:rPr lang="en-US" dirty="0"/>
              <a:t>. How this is solved depends on your application and data architecture, but Azure provides mechanisms to solve this on several services.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ectangle 25"/>
          <p:cNvSpPr/>
          <p:nvPr/>
        </p:nvSpPr>
        <p:spPr bwMode="auto">
          <a:xfrm>
            <a:off x="4228372" y="2118162"/>
            <a:ext cx="3688166"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Latency between </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GB"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resources</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p:cNvSpPr/>
          <p:nvPr/>
        </p:nvSpPr>
        <p:spPr bwMode="auto">
          <a:xfrm>
            <a:off x="378816" y="3524416"/>
            <a:ext cx="3688166" cy="3017061"/>
          </a:xfrm>
          <a:prstGeom prst="rect">
            <a:avLst/>
          </a:prstGeom>
          <a:solidFill>
            <a:schemeClr val="bg1">
              <a:lumMod val="95000"/>
            </a:schemeClr>
          </a:solidFill>
          <a:ln>
            <a:noFill/>
          </a:ln>
        </p:spPr>
        <p:txBody>
          <a:bodyPr vert="horz" wrap="square" lIns="91440" tIns="45720" rIns="91440" bIns="45720" rtlCol="0" anchor="ctr">
            <a:noAutofit/>
          </a:bodyPr>
          <a:lstStyle/>
          <a:p>
            <a:r>
              <a:rPr lang="en-US" sz="1700" dirty="0"/>
              <a:t>Latency is a </a:t>
            </a:r>
            <a:r>
              <a:rPr lang="en-US" sz="1700" dirty="0">
                <a:solidFill>
                  <a:srgbClr val="0078D4"/>
                </a:solidFill>
              </a:rPr>
              <a:t>measure of delay</a:t>
            </a:r>
            <a:r>
              <a:rPr lang="en-US" sz="1700" dirty="0"/>
              <a:t>. Network latency is the time needed to get from a source to a destination across some network infrastructure. A </a:t>
            </a:r>
            <a:r>
              <a:rPr lang="en-US" sz="1700" dirty="0">
                <a:solidFill>
                  <a:srgbClr val="0078D4"/>
                </a:solidFill>
              </a:rPr>
              <a:t>distributed approach can have an impact</a:t>
            </a:r>
            <a:r>
              <a:rPr lang="en-US" sz="1700" dirty="0"/>
              <a:t> on the round-trip time of your network communications.</a:t>
            </a:r>
            <a:endParaRPr kumimoji="0" lang="en-US" sz="17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Rectangle 24"/>
          <p:cNvSpPr/>
          <p:nvPr/>
        </p:nvSpPr>
        <p:spPr bwMode="auto">
          <a:xfrm>
            <a:off x="378816" y="2118162"/>
            <a:ext cx="3688166"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The importance of </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sz="2000" dirty="0">
                <a:solidFill>
                  <a:prstClr val="white"/>
                </a:solidFill>
                <a:latin typeface="Segoe UI Semibold" panose="020B0702040204020203" pitchFamily="34" charset="0"/>
                <a:cs typeface="Segoe UI Semibold" panose="020B0702040204020203" pitchFamily="34" charset="0"/>
              </a:rPr>
              <a:t>n</a:t>
            </a:r>
            <a:r>
              <a:rPr kumimoji="0" lang="en-US" sz="2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etwork</a:t>
            </a: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latency</a:t>
            </a:r>
          </a:p>
        </p:txBody>
      </p:sp>
      <p:sp>
        <p:nvSpPr>
          <p:cNvPr id="97" name="Text Placeholder 4"/>
          <p:cNvSpPr txBox="1">
            <a:spLocks/>
          </p:cNvSpPr>
          <p:nvPr/>
        </p:nvSpPr>
        <p:spPr>
          <a:xfrm>
            <a:off x="333910" y="1062945"/>
            <a:ext cx="11430000" cy="1403461"/>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Network performance can have a dramatic impact on a user's experience. In complex architectures with many different services, minimizing the latency at each hop can have a huge impact on the overall performance.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p:txBody>
          <a:bodyPr/>
          <a:lstStyle/>
          <a:p>
            <a:r>
              <a:rPr lang="en-US" sz="4000" dirty="0"/>
              <a:t>Optimizing Network Performance</a:t>
            </a:r>
          </a:p>
        </p:txBody>
      </p:sp>
    </p:spTree>
    <p:extLst>
      <p:ext uri="{BB962C8B-B14F-4D97-AF65-F5344CB8AC3E}">
        <p14:creationId xmlns:p14="http://schemas.microsoft.com/office/powerpoint/2010/main" val="79957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3ABCD97F-B88D-4E9D-9561-DF5B6ED68E3F}"/>
              </a:ext>
            </a:extLst>
          </p:cNvPr>
          <p:cNvSpPr txBox="1">
            <a:spLocks noChangeAspect="1"/>
          </p:cNvSpPr>
          <p:nvPr/>
        </p:nvSpPr>
        <p:spPr>
          <a:xfrm>
            <a:off x="9119504" y="373050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Polyglot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Segoe UI Semibold" panose="020B0702040204020203" pitchFamily="34" charset="0"/>
                <a:cs typeface="Segoe UI Semibold" panose="020B0702040204020203" pitchFamily="34" charset="0"/>
              </a:rPr>
              <a:t>Persistence</a:t>
            </a: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TextBox 8">
            <a:extLst>
              <a:ext uri="{FF2B5EF4-FFF2-40B4-BE49-F238E27FC236}">
                <a16:creationId xmlns:a16="http://schemas.microsoft.com/office/drawing/2014/main" id="{0B0286CA-7395-437A-BA5F-8DCA24AC5389}"/>
              </a:ext>
            </a:extLst>
          </p:cNvPr>
          <p:cNvSpPr txBox="1">
            <a:spLocks noChangeAspect="1"/>
          </p:cNvSpPr>
          <p:nvPr/>
        </p:nvSpPr>
        <p:spPr>
          <a:xfrm>
            <a:off x="5993096" y="367094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Caching</a:t>
            </a:r>
          </a:p>
        </p:txBody>
      </p:sp>
      <p:sp>
        <p:nvSpPr>
          <p:cNvPr id="6" name="TextBox 5">
            <a:extLst>
              <a:ext uri="{FF2B5EF4-FFF2-40B4-BE49-F238E27FC236}">
                <a16:creationId xmlns:a16="http://schemas.microsoft.com/office/drawing/2014/main" id="{11D279FC-3C97-40D6-AD4E-B07B510D9363}"/>
              </a:ext>
            </a:extLst>
          </p:cNvPr>
          <p:cNvSpPr txBox="1">
            <a:spLocks noChangeAspect="1"/>
          </p:cNvSpPr>
          <p:nvPr/>
        </p:nvSpPr>
        <p:spPr>
          <a:xfrm>
            <a:off x="8991371" y="111581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 </a:t>
            </a:r>
          </a:p>
          <a:p>
            <a:pPr marL="0" marR="0" lvl="0" indent="0" algn="ctr" defTabSz="896214" rtl="0" eaLnBrk="1" fontAlgn="auto" latinLnBrk="0" hangingPunct="1">
              <a:lnSpc>
                <a:spcPct val="100000"/>
              </a:lnSpc>
              <a:spcBef>
                <a:spcPts val="0"/>
              </a:spcBef>
              <a:spcAft>
                <a:spcPts val="0"/>
              </a:spcAft>
              <a:buClrTx/>
              <a:buSzTx/>
              <a:buFontTx/>
              <a:buNone/>
              <a:tabLst/>
              <a:defRPr/>
            </a:pPr>
            <a:r>
              <a:rPr lang="en-GB" sz="2000" kern="0" dirty="0">
                <a:solidFill>
                  <a:prstClr val="white"/>
                </a:solidFill>
                <a:latin typeface="Segoe UI Semibold" panose="020B0702040204020203" pitchFamily="34" charset="0"/>
                <a:cs typeface="Segoe UI Semibold" panose="020B0702040204020203" pitchFamily="34" charset="0"/>
              </a:rPr>
              <a:t>Performance</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For</a:t>
            </a:r>
          </a:p>
          <a:p>
            <a:pPr marL="0" marR="0" lvl="0" indent="0" algn="ctr" defTabSz="896214" rtl="0" eaLnBrk="1" fontAlgn="auto" latinLnBrk="0" hangingPunct="1">
              <a:lnSpc>
                <a:spcPct val="100000"/>
              </a:lnSpc>
              <a:spcBef>
                <a:spcPts val="0"/>
              </a:spcBef>
              <a:spcAft>
                <a:spcPts val="0"/>
              </a:spcAft>
              <a:buClrTx/>
              <a:buSzTx/>
              <a:buFontTx/>
              <a:buNone/>
              <a:tabLst/>
              <a:defRPr/>
            </a:pPr>
            <a:r>
              <a:rPr lang="en-GB" sz="2000" kern="0" dirty="0">
                <a:solidFill>
                  <a:prstClr val="white"/>
                </a:solidFill>
                <a:latin typeface="Segoe UI Semibold" panose="020B0702040204020203" pitchFamily="34" charset="0"/>
                <a:cs typeface="Segoe UI Semibold" panose="020B0702040204020203" pitchFamily="34" charset="0"/>
              </a:rPr>
              <a:t>Applications</a:t>
            </a:r>
            <a:endParaRPr kumimoji="0" lang="en-GB"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D55F47E7-8D39-45FC-9B41-87474BE940D9}"/>
              </a:ext>
            </a:extLst>
          </p:cNvPr>
          <p:cNvSpPr txBox="1">
            <a:spLocks noChangeAspect="1"/>
          </p:cNvSpPr>
          <p:nvPr/>
        </p:nvSpPr>
        <p:spPr>
          <a:xfrm>
            <a:off x="5864963" y="1175377"/>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Virtual Machine</a:t>
            </a:r>
          </a:p>
          <a:p>
            <a:pPr marL="0" marR="0" lvl="0" indent="0" algn="ctr" defTabSz="896214" rtl="0" eaLnBrk="1" fontAlgn="auto" latinLnBrk="0" hangingPunct="1">
              <a:lnSpc>
                <a:spcPct val="100000"/>
              </a:lnSpc>
              <a:spcBef>
                <a:spcPts val="0"/>
              </a:spcBef>
              <a:spcAft>
                <a:spcPts val="0"/>
              </a:spcAft>
              <a:buClrTx/>
              <a:buSzTx/>
              <a:buFontTx/>
              <a:buNone/>
              <a:tabLst/>
              <a:defRPr/>
            </a:pPr>
            <a:r>
              <a:rPr lang="en-GB" sz="2000" kern="0" dirty="0">
                <a:solidFill>
                  <a:prstClr val="white"/>
                </a:solidFill>
                <a:latin typeface="Segoe UI Semibold" panose="020B0702040204020203" pitchFamily="34" charset="0"/>
                <a:cs typeface="Segoe UI Semibold" panose="020B0702040204020203" pitchFamily="34" charset="0"/>
              </a:rPr>
              <a:t>Storage</a:t>
            </a:r>
          </a:p>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Performance</a:t>
            </a: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8" name="Title 37"/>
          <p:cNvSpPr>
            <a:spLocks noGrp="1"/>
          </p:cNvSpPr>
          <p:nvPr>
            <p:ph type="title" idx="4294967295"/>
          </p:nvPr>
        </p:nvSpPr>
        <p:spPr>
          <a:xfrm>
            <a:off x="443450" y="2499691"/>
            <a:ext cx="4902199"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Optimizing Storage Performance</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68333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5067</Words>
  <Application>Microsoft Office PowerPoint</Application>
  <PresentationFormat>Widescreen</PresentationFormat>
  <Paragraphs>437</Paragraphs>
  <Slides>32</Slides>
  <Notes>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DP-201T05:  Designing for  Scale and Resiliency </vt:lpstr>
      <vt:lpstr>Lesson Objectives</vt:lpstr>
      <vt:lpstr>Scaling Systems</vt:lpstr>
      <vt:lpstr>Serverless</vt:lpstr>
      <vt:lpstr>Containers</vt:lpstr>
      <vt:lpstr>Azure Kubernetes Service (AKS)</vt:lpstr>
      <vt:lpstr>Azure Container Instances (ACI)</vt:lpstr>
      <vt:lpstr>Optimizing Network Performance</vt:lpstr>
      <vt:lpstr>Optimizing Storage Performance</vt:lpstr>
      <vt:lpstr>Virtual Machine Storage Performance </vt:lpstr>
      <vt:lpstr>Caching</vt:lpstr>
      <vt:lpstr>Polyglot Persistence </vt:lpstr>
      <vt:lpstr>Performance Bottlenecks</vt:lpstr>
      <vt:lpstr>Log Analytics</vt:lpstr>
      <vt:lpstr>High Availability</vt:lpstr>
      <vt:lpstr>SLA Levels</vt:lpstr>
      <vt:lpstr>Disaster Recovery</vt:lpstr>
      <vt:lpstr>How to create a disaster recovery plan</vt:lpstr>
      <vt:lpstr>Detailing recovery steps</vt:lpstr>
      <vt:lpstr>Data recovery and replication</vt:lpstr>
      <vt:lpstr>Data recovery and replication</vt:lpstr>
      <vt:lpstr>Backup and Restore</vt:lpstr>
      <vt:lpstr>Lab: Designing for Scale and Resiliency</vt:lpstr>
      <vt:lpstr>Lab overview</vt:lpstr>
      <vt:lpstr>Lab scenario</vt:lpstr>
      <vt:lpstr>Lab review</vt:lpstr>
      <vt:lpstr>Lab 5 – Designing for Scale and Resiliency</vt:lpstr>
      <vt:lpstr>Lab 5 – Designing for Scale and Resiliency</vt:lpstr>
      <vt:lpstr>Lab 5 – Designing for Scale and Resiliency</vt:lpstr>
      <vt:lpstr>Lab 5 – Designing for Scale and Resiliency</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2020-11-06T14:18:34Z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